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4"/>
  </p:notesMasterIdLst>
  <p:sldIdLst>
    <p:sldId id="257" r:id="rId2"/>
    <p:sldId id="736" r:id="rId3"/>
    <p:sldId id="777" r:id="rId4"/>
    <p:sldId id="778" r:id="rId5"/>
    <p:sldId id="779" r:id="rId6"/>
    <p:sldId id="780" r:id="rId7"/>
    <p:sldId id="781" r:id="rId8"/>
    <p:sldId id="782" r:id="rId9"/>
    <p:sldId id="783" r:id="rId10"/>
    <p:sldId id="784" r:id="rId11"/>
    <p:sldId id="785" r:id="rId12"/>
    <p:sldId id="78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4" autoAdjust="0"/>
    <p:restoredTop sz="74201" autoAdjust="0"/>
  </p:normalViewPr>
  <p:slideViewPr>
    <p:cSldViewPr snapToGrid="0">
      <p:cViewPr varScale="1">
        <p:scale>
          <a:sx n="84" d="100"/>
          <a:sy n="84" d="100"/>
        </p:scale>
        <p:origin x="186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3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8D523-4D3D-4F11-8579-2B4BF489780F}"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0B82E-EF7D-4A61-B6BF-9954BCE8AF0C}" type="slidenum">
              <a:rPr lang="zh-CN" altLang="en-US" smtClean="0"/>
              <a:t>‹#›</a:t>
            </a:fld>
            <a:endParaRPr lang="zh-CN" altLang="en-US"/>
          </a:p>
        </p:txBody>
      </p:sp>
    </p:spTree>
    <p:extLst>
      <p:ext uri="{BB962C8B-B14F-4D97-AF65-F5344CB8AC3E}">
        <p14:creationId xmlns:p14="http://schemas.microsoft.com/office/powerpoint/2010/main" val="170112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48A77E-79FB-4BFF-B1F0-CFD29F30865E}" type="slidenum">
              <a:rPr lang="en-US" altLang="zh-CN" smtClean="0"/>
              <a:pPr/>
              <a:t>2</a:t>
            </a:fld>
            <a:endParaRPr lang="en-US" altLang="zh-CN"/>
          </a:p>
        </p:txBody>
      </p:sp>
    </p:spTree>
    <p:extLst>
      <p:ext uri="{BB962C8B-B14F-4D97-AF65-F5344CB8AC3E}">
        <p14:creationId xmlns:p14="http://schemas.microsoft.com/office/powerpoint/2010/main" val="239322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在一个空间中</a:t>
            </a:r>
            <a:r>
              <a:rPr lang="en-US" altLang="zh-CN" dirty="0"/>
              <a:t>, </a:t>
            </a:r>
            <a:r>
              <a:rPr lang="zh-CN" altLang="en-US" dirty="0"/>
              <a:t>能够几乎垂直的向量数量会随着维度的增加而呈指数增长</a:t>
            </a:r>
            <a:endParaRPr lang="en-US" altLang="zh-CN" dirty="0"/>
          </a:p>
          <a:p>
            <a:r>
              <a:rPr lang="zh-CN" altLang="en-US" dirty="0"/>
              <a:t>稀疏自动编码器能够尝试提取真实特征</a:t>
            </a:r>
            <a:r>
              <a:rPr lang="en-US" altLang="zh-CN" dirty="0"/>
              <a:t>. </a:t>
            </a:r>
            <a:r>
              <a:rPr lang="zh-CN" altLang="en-US" dirty="0"/>
              <a:t>用于做可解释的相关研究</a:t>
            </a:r>
          </a:p>
        </p:txBody>
      </p:sp>
      <p:sp>
        <p:nvSpPr>
          <p:cNvPr id="4" name="灯片编号占位符 3"/>
          <p:cNvSpPr>
            <a:spLocks noGrp="1"/>
          </p:cNvSpPr>
          <p:nvPr>
            <p:ph type="sldNum" sz="quarter" idx="5"/>
          </p:nvPr>
        </p:nvSpPr>
        <p:spPr/>
        <p:txBody>
          <a:bodyPr/>
          <a:lstStyle/>
          <a:p>
            <a:fld id="{EF20B82E-EF7D-4A61-B6BF-9954BCE8AF0C}" type="slidenum">
              <a:rPr lang="zh-CN" altLang="en-US" smtClean="0"/>
              <a:t>12</a:t>
            </a:fld>
            <a:endParaRPr lang="zh-CN" altLang="en-US"/>
          </a:p>
        </p:txBody>
      </p:sp>
    </p:spTree>
    <p:extLst>
      <p:ext uri="{BB962C8B-B14F-4D97-AF65-F5344CB8AC3E}">
        <p14:creationId xmlns:p14="http://schemas.microsoft.com/office/powerpoint/2010/main" val="77971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Input Embedding</a:t>
            </a:r>
            <a:r>
              <a:rPr lang="zh-CN" altLang="en-US" dirty="0"/>
              <a:t>和</a:t>
            </a:r>
            <a:r>
              <a:rPr lang="en-US" altLang="zh-CN" dirty="0"/>
              <a:t>Output Embedding</a:t>
            </a:r>
            <a:r>
              <a:rPr lang="zh-CN" altLang="en-US" dirty="0"/>
              <a:t>以及后面的</a:t>
            </a:r>
            <a:r>
              <a:rPr lang="en-US" altLang="zh-CN" dirty="0" err="1"/>
              <a:t>linear&amp;Softmax</a:t>
            </a:r>
            <a:r>
              <a:rPr lang="zh-CN" altLang="en-US" dirty="0"/>
              <a:t>共享权重矩阵</a:t>
            </a:r>
          </a:p>
        </p:txBody>
      </p:sp>
      <p:sp>
        <p:nvSpPr>
          <p:cNvPr id="4" name="灯片编号占位符 3"/>
          <p:cNvSpPr>
            <a:spLocks noGrp="1"/>
          </p:cNvSpPr>
          <p:nvPr>
            <p:ph type="sldNum" sz="quarter" idx="5"/>
          </p:nvPr>
        </p:nvSpPr>
        <p:spPr/>
        <p:txBody>
          <a:bodyPr/>
          <a:lstStyle/>
          <a:p>
            <a:fld id="{EF20B82E-EF7D-4A61-B6BF-9954BCE8AF0C}" type="slidenum">
              <a:rPr lang="zh-CN" altLang="en-US" smtClean="0"/>
              <a:t>4</a:t>
            </a:fld>
            <a:endParaRPr lang="zh-CN" altLang="en-US"/>
          </a:p>
        </p:txBody>
      </p:sp>
    </p:spTree>
    <p:extLst>
      <p:ext uri="{BB962C8B-B14F-4D97-AF65-F5344CB8AC3E}">
        <p14:creationId xmlns:p14="http://schemas.microsoft.com/office/powerpoint/2010/main" val="365831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由于模型中不含递归和卷积</a:t>
                </a:r>
                <a:r>
                  <a:rPr lang="en-US" altLang="zh-CN" dirty="0"/>
                  <a:t>, </a:t>
                </a:r>
                <a:r>
                  <a:rPr lang="zh-CN" altLang="en-US" dirty="0"/>
                  <a:t>没有序列顺序的信息</a:t>
                </a:r>
                <a:r>
                  <a:rPr lang="en-US" altLang="zh-CN" dirty="0"/>
                  <a:t>, </a:t>
                </a:r>
                <a:r>
                  <a:rPr lang="zh-CN" altLang="en-US" dirty="0"/>
                  <a:t>因此必须要注入一些关于</a:t>
                </a:r>
                <a:r>
                  <a:rPr lang="en-US" altLang="zh-CN" dirty="0"/>
                  <a:t>token</a:t>
                </a:r>
                <a:r>
                  <a:rPr lang="zh-CN" altLang="en-US" dirty="0"/>
                  <a:t>的相对或绝对位置的信息</a:t>
                </a:r>
                <a:endParaRPr lang="en-US" altLang="zh-CN" dirty="0"/>
              </a:p>
              <a:p>
                <a:r>
                  <a:rPr lang="zh-CN" altLang="en-US" dirty="0"/>
                  <a:t>位置编码有很多选择</a:t>
                </a:r>
                <a:r>
                  <a:rPr lang="en-US" altLang="zh-CN" dirty="0"/>
                  <a:t>, </a:t>
                </a:r>
                <a:r>
                  <a:rPr lang="zh-CN" altLang="en-US" dirty="0"/>
                  <a:t>可学习的和固定的都有</a:t>
                </a:r>
                <a:endParaRPr lang="en-US" altLang="zh-CN" dirty="0"/>
              </a:p>
              <a:p>
                <a:r>
                  <a:rPr lang="zh-CN" altLang="en-US" dirty="0"/>
                  <a:t>位置编码与</a:t>
                </a:r>
                <a:r>
                  <a:rPr lang="en-US" altLang="zh-CN" dirty="0"/>
                  <a:t>word vector</a:t>
                </a:r>
                <a:r>
                  <a:rPr lang="zh-CN" altLang="en-US" dirty="0"/>
                  <a:t>具有相同的维度</a:t>
                </a:r>
                <a:r>
                  <a:rPr lang="en-US" altLang="zh-CN" dirty="0"/>
                  <a:t>(</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𝑑</m:t>
                        </m:r>
                      </m:e>
                      <m:sub>
                        <m:r>
                          <a:rPr lang="en-US" altLang="zh-CN" i="1" dirty="0" smtClean="0">
                            <a:latin typeface="Cambria Math" panose="02040503050406030204" pitchFamily="18" charset="0"/>
                          </a:rPr>
                          <m:t>𝑚𝑜𝑑𝑒𝑙</m:t>
                        </m:r>
                      </m:sub>
                    </m:sSub>
                  </m:oMath>
                </a14:m>
                <a:r>
                  <a:rPr lang="en-US" altLang="zh-CN" dirty="0"/>
                  <a:t>), </a:t>
                </a:r>
                <a:r>
                  <a:rPr lang="zh-CN" altLang="en-US" dirty="0"/>
                  <a:t>直接将两者相加即可</a:t>
                </a:r>
                <a:endParaRPr lang="en-US" altLang="zh-CN" dirty="0"/>
              </a:p>
              <a:p>
                <a:r>
                  <a:rPr lang="zh-CN" altLang="en-US" dirty="0"/>
                  <a:t>公式中</a:t>
                </a:r>
                <a:r>
                  <a:rPr lang="en-US" altLang="zh-CN" dirty="0"/>
                  <a:t>, pos</a:t>
                </a:r>
                <a:r>
                  <a:rPr lang="zh-CN" altLang="en-US" dirty="0"/>
                  <a:t>是位置</a:t>
                </a:r>
                <a:r>
                  <a:rPr lang="en-US" altLang="zh-CN" dirty="0"/>
                  <a:t>, </a:t>
                </a:r>
                <a:r>
                  <a:rPr lang="en-US" altLang="zh-CN" dirty="0" err="1"/>
                  <a:t>i</a:t>
                </a:r>
                <a:r>
                  <a:rPr lang="zh-CN" altLang="en-US" dirty="0"/>
                  <a:t>是维度</a:t>
                </a:r>
                <a:r>
                  <a:rPr lang="en-US" altLang="zh-CN" dirty="0"/>
                  <a:t>.</a:t>
                </a:r>
              </a:p>
              <a:p>
                <a:r>
                  <a:rPr lang="zh-CN" altLang="en-US" dirty="0"/>
                  <a:t>选择三角函数作位置编码的原因是认为它可以让模型很容易的学会对应的相对位置</a:t>
                </a:r>
                <a:r>
                  <a:rPr lang="en-US" altLang="zh-CN" dirty="0"/>
                  <a:t>, </a:t>
                </a:r>
                <a:r>
                  <a:rPr lang="zh-CN" altLang="en-US" dirty="0"/>
                  <a:t>因为对于任何偏移量</a:t>
                </a:r>
                <a:r>
                  <a:rPr lang="en-US" altLang="zh-CN" dirty="0"/>
                  <a:t>k</a:t>
                </a:r>
                <a:r>
                  <a:rPr lang="zh-CN" altLang="en-US" dirty="0"/>
                  <a:t>而言</a:t>
                </a:r>
                <a:r>
                  <a:rPr lang="en-US" altLang="zh-CN" dirty="0"/>
                  <a:t>, PE(</a:t>
                </a:r>
                <a:r>
                  <a:rPr lang="en-US" altLang="zh-CN" dirty="0" err="1"/>
                  <a:t>pos+k</a:t>
                </a:r>
                <a:r>
                  <a:rPr lang="en-US" altLang="zh-CN" dirty="0"/>
                  <a:t>)</a:t>
                </a:r>
                <a:r>
                  <a:rPr lang="zh-CN" altLang="en-US" dirty="0"/>
                  <a:t>都可以表示为</a:t>
                </a:r>
                <a:r>
                  <a:rPr lang="en-US" altLang="zh-CN" dirty="0"/>
                  <a:t>PE(pos)</a:t>
                </a:r>
                <a:r>
                  <a:rPr lang="zh-CN" altLang="en-US" dirty="0"/>
                  <a:t>的线性函数</a:t>
                </a:r>
                <a:r>
                  <a:rPr lang="en-US" altLang="zh-CN" dirty="0"/>
                  <a:t>.</a:t>
                </a:r>
              </a:p>
              <a:p>
                <a:r>
                  <a:rPr lang="zh-CN" altLang="en-US" dirty="0"/>
                  <a:t>在最后一个维度的值就保证了</a:t>
                </a:r>
                <a:r>
                  <a:rPr lang="en-US" altLang="zh-CN" dirty="0"/>
                  <a:t>π*5000</a:t>
                </a:r>
                <a:r>
                  <a:rPr lang="zh-CN" altLang="en-US" dirty="0"/>
                  <a:t>内的序列没有重复的值</a:t>
                </a:r>
                <a:r>
                  <a:rPr lang="en-US" altLang="zh-CN" dirty="0"/>
                  <a:t>, </a:t>
                </a:r>
                <a:r>
                  <a:rPr lang="zh-CN" altLang="en-US" dirty="0"/>
                  <a:t>而再考虑其他维度的不同分母</a:t>
                </a:r>
                <a:r>
                  <a:rPr lang="en-US" altLang="zh-CN" dirty="0"/>
                  <a:t>, </a:t>
                </a:r>
                <a:r>
                  <a:rPr lang="zh-CN" altLang="en-US" dirty="0"/>
                  <a:t>几乎不可能存在不同位置</a:t>
                </a:r>
                <a:r>
                  <a:rPr lang="en-US" altLang="zh-CN" dirty="0"/>
                  <a:t>, </a:t>
                </a:r>
                <a:r>
                  <a:rPr lang="zh-CN" altLang="en-US" dirty="0"/>
                  <a:t>位置编码重复的情况</a:t>
                </a:r>
              </a:p>
            </p:txBody>
          </p:sp>
        </mc:Choice>
        <mc:Fallback xmlns="">
          <p:sp>
            <p:nvSpPr>
              <p:cNvPr id="3" name="备注占位符 2"/>
              <p:cNvSpPr>
                <a:spLocks noGrp="1"/>
              </p:cNvSpPr>
              <p:nvPr>
                <p:ph type="body" idx="1"/>
              </p:nvPr>
            </p:nvSpPr>
            <p:spPr/>
            <p:txBody>
              <a:bodyPr/>
              <a:lstStyle/>
              <a:p>
                <a:r>
                  <a:rPr lang="zh-CN" altLang="en-US" dirty="0"/>
                  <a:t>由于模型中不含递归和卷积</a:t>
                </a:r>
                <a:r>
                  <a:rPr lang="en-US" altLang="zh-CN" dirty="0"/>
                  <a:t>, </a:t>
                </a:r>
                <a:r>
                  <a:rPr lang="zh-CN" altLang="en-US" dirty="0"/>
                  <a:t>没有序列顺序的信息</a:t>
                </a:r>
                <a:r>
                  <a:rPr lang="en-US" altLang="zh-CN" dirty="0"/>
                  <a:t>, </a:t>
                </a:r>
                <a:r>
                  <a:rPr lang="zh-CN" altLang="en-US" dirty="0"/>
                  <a:t>因此必须要注入一些关于</a:t>
                </a:r>
                <a:r>
                  <a:rPr lang="en-US" altLang="zh-CN" dirty="0"/>
                  <a:t>token</a:t>
                </a:r>
                <a:r>
                  <a:rPr lang="zh-CN" altLang="en-US" dirty="0"/>
                  <a:t>的相对或绝对位置的信息</a:t>
                </a:r>
                <a:endParaRPr lang="en-US" altLang="zh-CN" dirty="0"/>
              </a:p>
              <a:p>
                <a:r>
                  <a:rPr lang="zh-CN" altLang="en-US" dirty="0"/>
                  <a:t>位置编码有很多选择</a:t>
                </a:r>
                <a:r>
                  <a:rPr lang="en-US" altLang="zh-CN" dirty="0"/>
                  <a:t>, </a:t>
                </a:r>
                <a:r>
                  <a:rPr lang="zh-CN" altLang="en-US" dirty="0"/>
                  <a:t>可学习的和固定的都有</a:t>
                </a:r>
                <a:endParaRPr lang="en-US" altLang="zh-CN" dirty="0"/>
              </a:p>
              <a:p>
                <a:r>
                  <a:rPr lang="zh-CN" altLang="en-US" dirty="0"/>
                  <a:t>位置编码与</a:t>
                </a:r>
                <a:r>
                  <a:rPr lang="en-US" altLang="zh-CN" dirty="0"/>
                  <a:t>word vector</a:t>
                </a:r>
                <a:r>
                  <a:rPr lang="zh-CN" altLang="en-US" dirty="0"/>
                  <a:t>具有相同的维度</a:t>
                </a:r>
                <a:r>
                  <a:rPr lang="en-US" altLang="zh-CN" dirty="0"/>
                  <a:t>(</a:t>
                </a:r>
                <a:r>
                  <a:rPr lang="en-US" altLang="zh-CN" i="0" dirty="0">
                    <a:latin typeface="Cambria Math" panose="02040503050406030204" pitchFamily="18" charset="0"/>
                  </a:rPr>
                  <a:t>𝑑_𝑚𝑜𝑑𝑒𝑙</a:t>
                </a:r>
                <a:r>
                  <a:rPr lang="en-US" altLang="zh-CN" dirty="0"/>
                  <a:t>), </a:t>
                </a:r>
                <a:r>
                  <a:rPr lang="zh-CN" altLang="en-US" dirty="0"/>
                  <a:t>直接将两者相加即可</a:t>
                </a:r>
                <a:endParaRPr lang="en-US" altLang="zh-CN" dirty="0"/>
              </a:p>
              <a:p>
                <a:r>
                  <a:rPr lang="zh-CN" altLang="en-US" dirty="0"/>
                  <a:t>公式中</a:t>
                </a:r>
                <a:r>
                  <a:rPr lang="en-US" altLang="zh-CN" dirty="0"/>
                  <a:t>, pos</a:t>
                </a:r>
                <a:r>
                  <a:rPr lang="zh-CN" altLang="en-US" dirty="0"/>
                  <a:t>是位置</a:t>
                </a:r>
                <a:r>
                  <a:rPr lang="en-US" altLang="zh-CN" dirty="0"/>
                  <a:t>, </a:t>
                </a:r>
                <a:r>
                  <a:rPr lang="en-US" altLang="zh-CN" dirty="0" err="1"/>
                  <a:t>i</a:t>
                </a:r>
                <a:r>
                  <a:rPr lang="zh-CN" altLang="en-US" dirty="0"/>
                  <a:t>是维度</a:t>
                </a:r>
                <a:r>
                  <a:rPr lang="en-US" altLang="zh-CN" dirty="0"/>
                  <a:t>.</a:t>
                </a:r>
              </a:p>
              <a:p>
                <a:r>
                  <a:rPr lang="zh-CN" altLang="en-US" dirty="0"/>
                  <a:t>选择三角函数作位置编码的原因是认为它可以让模型很容易的学会对应的相对位置</a:t>
                </a:r>
                <a:r>
                  <a:rPr lang="en-US" altLang="zh-CN" dirty="0"/>
                  <a:t>, </a:t>
                </a:r>
                <a:r>
                  <a:rPr lang="zh-CN" altLang="en-US" dirty="0"/>
                  <a:t>因为对于任何偏移量</a:t>
                </a:r>
                <a:r>
                  <a:rPr lang="en-US" altLang="zh-CN" dirty="0"/>
                  <a:t>k</a:t>
                </a:r>
                <a:r>
                  <a:rPr lang="zh-CN" altLang="en-US" dirty="0"/>
                  <a:t>而言</a:t>
                </a:r>
                <a:r>
                  <a:rPr lang="en-US" altLang="zh-CN" dirty="0"/>
                  <a:t>, PE(</a:t>
                </a:r>
                <a:r>
                  <a:rPr lang="en-US" altLang="zh-CN" dirty="0" err="1"/>
                  <a:t>pos+k</a:t>
                </a:r>
                <a:r>
                  <a:rPr lang="en-US" altLang="zh-CN" dirty="0"/>
                  <a:t>)</a:t>
                </a:r>
                <a:r>
                  <a:rPr lang="zh-CN" altLang="en-US" dirty="0"/>
                  <a:t>都可以表示为</a:t>
                </a:r>
                <a:r>
                  <a:rPr lang="en-US" altLang="zh-CN" dirty="0"/>
                  <a:t>PE(pos)</a:t>
                </a:r>
                <a:r>
                  <a:rPr lang="zh-CN" altLang="en-US" dirty="0"/>
                  <a:t>的线性函数</a:t>
                </a:r>
                <a:r>
                  <a:rPr lang="en-US" altLang="zh-CN" dirty="0"/>
                  <a:t>.</a:t>
                </a:r>
              </a:p>
              <a:p>
                <a:r>
                  <a:rPr lang="zh-CN" altLang="en-US" dirty="0"/>
                  <a:t>在最后一个维度的值就保证了</a:t>
                </a:r>
                <a:r>
                  <a:rPr lang="en-US" altLang="zh-CN" dirty="0"/>
                  <a:t>π*5000</a:t>
                </a:r>
                <a:r>
                  <a:rPr lang="zh-CN" altLang="en-US" dirty="0"/>
                  <a:t>内的序列没有重复的值</a:t>
                </a:r>
                <a:r>
                  <a:rPr lang="en-US" altLang="zh-CN" dirty="0"/>
                  <a:t>, </a:t>
                </a:r>
                <a:r>
                  <a:rPr lang="zh-CN" altLang="en-US" dirty="0"/>
                  <a:t>而再考虑其他维度的不同分母</a:t>
                </a:r>
                <a:r>
                  <a:rPr lang="en-US" altLang="zh-CN" dirty="0"/>
                  <a:t>, </a:t>
                </a:r>
                <a:r>
                  <a:rPr lang="zh-CN" altLang="en-US" dirty="0"/>
                  <a:t>几乎不可能存在不同位置</a:t>
                </a:r>
                <a:r>
                  <a:rPr lang="en-US" altLang="zh-CN" dirty="0"/>
                  <a:t>, </a:t>
                </a:r>
                <a:r>
                  <a:rPr lang="zh-CN" altLang="en-US" dirty="0"/>
                  <a:t>位置编码重复的情况</a:t>
                </a:r>
              </a:p>
            </p:txBody>
          </p:sp>
        </mc:Fallback>
      </mc:AlternateContent>
      <p:sp>
        <p:nvSpPr>
          <p:cNvPr id="4" name="灯片编号占位符 3"/>
          <p:cNvSpPr>
            <a:spLocks noGrp="1"/>
          </p:cNvSpPr>
          <p:nvPr>
            <p:ph type="sldNum" sz="quarter" idx="5"/>
          </p:nvPr>
        </p:nvSpPr>
        <p:spPr/>
        <p:txBody>
          <a:bodyPr/>
          <a:lstStyle/>
          <a:p>
            <a:fld id="{EF20B82E-EF7D-4A61-B6BF-9954BCE8AF0C}" type="slidenum">
              <a:rPr lang="zh-CN" altLang="en-US" smtClean="0"/>
              <a:t>5</a:t>
            </a:fld>
            <a:endParaRPr lang="zh-CN" altLang="en-US"/>
          </a:p>
        </p:txBody>
      </p:sp>
    </p:spTree>
    <p:extLst>
      <p:ext uri="{BB962C8B-B14F-4D97-AF65-F5344CB8AC3E}">
        <p14:creationId xmlns:p14="http://schemas.microsoft.com/office/powerpoint/2010/main" val="403472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缩放点积注意力</a:t>
                </a:r>
                <a:endParaRPr lang="en-US" altLang="zh-CN" dirty="0"/>
              </a:p>
              <a:p>
                <a:r>
                  <a:rPr lang="en-US" altLang="zh-CN" dirty="0" err="1"/>
                  <a:t>MatMul</a:t>
                </a:r>
                <a:r>
                  <a:rPr lang="zh-CN" altLang="en-US" dirty="0"/>
                  <a:t>是指点积</a:t>
                </a:r>
                <a:endParaRPr lang="en-US" altLang="zh-CN" dirty="0"/>
              </a:p>
              <a:p>
                <a:r>
                  <a:rPr lang="en-US" altLang="zh-CN" dirty="0"/>
                  <a:t>Q</a:t>
                </a:r>
                <a:r>
                  <a:rPr lang="zh-CN" altLang="en-US" dirty="0"/>
                  <a:t>由</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𝑊</m:t>
                        </m:r>
                      </m:e>
                      <m:sub>
                        <m:r>
                          <a:rPr lang="en-US" altLang="zh-CN" i="1" dirty="0" smtClean="0">
                            <a:latin typeface="Cambria Math" panose="02040503050406030204" pitchFamily="18" charset="0"/>
                          </a:rPr>
                          <m:t>𝑄</m:t>
                        </m:r>
                      </m:sub>
                    </m:sSub>
                  </m:oMath>
                </a14:m>
                <a:r>
                  <a:rPr lang="en-US" altLang="zh-CN" dirty="0"/>
                  <a:t>* E(</a:t>
                </a:r>
                <a:r>
                  <a:rPr lang="zh-CN" altLang="en-US" dirty="0"/>
                  <a:t>上一轮的结果</a:t>
                </a:r>
                <a:r>
                  <a:rPr lang="en-US" altLang="zh-CN" dirty="0"/>
                  <a:t>)</a:t>
                </a:r>
                <a:r>
                  <a:rPr lang="zh-CN" altLang="en-US" dirty="0"/>
                  <a:t>得来</a:t>
                </a:r>
                <a:r>
                  <a:rPr lang="en-US" altLang="zh-CN" dirty="0"/>
                  <a:t>, </a:t>
                </a:r>
                <a:r>
                  <a:rPr lang="zh-CN" altLang="en-US" dirty="0"/>
                  <a:t>可以理解为</a:t>
                </a:r>
                <a:r>
                  <a:rPr lang="en-US" altLang="zh-CN" dirty="0"/>
                  <a:t>, </a:t>
                </a:r>
                <a:r>
                  <a:rPr lang="zh-CN" altLang="en-US" dirty="0"/>
                  <a:t>对于名词</a:t>
                </a:r>
                <a:r>
                  <a:rPr lang="en-US" altLang="zh-CN" dirty="0"/>
                  <a:t>, </a:t>
                </a:r>
                <a:r>
                  <a:rPr lang="zh-CN" altLang="en-US" dirty="0"/>
                  <a:t>要询问是否有形容词在其之前</a:t>
                </a:r>
                <a:r>
                  <a:rPr lang="en-US" altLang="zh-CN" dirty="0"/>
                  <a:t>, </a:t>
                </a:r>
                <a:r>
                  <a:rPr lang="zh-CN" altLang="en-US" dirty="0"/>
                  <a:t>但是对于其他词性则与之无关</a:t>
                </a:r>
                <a:r>
                  <a:rPr lang="en-US" altLang="zh-CN" dirty="0"/>
                  <a:t>,</a:t>
                </a:r>
                <a:r>
                  <a:rPr lang="en-US" altLang="zh-CN" baseline="0" dirty="0"/>
                  <a:t> </a:t>
                </a:r>
                <a:r>
                  <a:rPr lang="zh-CN" altLang="en-US" baseline="0" dirty="0"/>
                  <a:t>因此需要结合一个</a:t>
                </a:r>
                <a:r>
                  <a:rPr lang="en-US" altLang="zh-CN" baseline="0" dirty="0"/>
                  <a:t>token</a:t>
                </a:r>
                <a:r>
                  <a:rPr lang="zh-CN" altLang="en-US" baseline="0" dirty="0"/>
                  <a:t>在上一轮对应的含义去获取</a:t>
                </a:r>
                <a:r>
                  <a:rPr lang="en-US" altLang="zh-CN" baseline="0" dirty="0"/>
                  <a:t>Q(</a:t>
                </a:r>
                <a:r>
                  <a:rPr lang="zh-CN" altLang="en-US" baseline="0" dirty="0"/>
                  <a:t>这里举例为词性是一个非常粗糙的说法</a:t>
                </a:r>
                <a:r>
                  <a:rPr lang="en-US" altLang="zh-CN" baseline="0" dirty="0"/>
                  <a:t>, </a:t>
                </a:r>
                <a:r>
                  <a:rPr lang="zh-CN" altLang="en-US" baseline="0" dirty="0"/>
                  <a:t>它可以是很多可能</a:t>
                </a:r>
                <a:r>
                  <a:rPr lang="en-US" altLang="zh-CN" baseline="0" dirty="0"/>
                  <a:t>, </a:t>
                </a:r>
                <a:r>
                  <a:rPr lang="zh-CN" altLang="en-US" baseline="0" dirty="0"/>
                  <a:t>并且随着轮次的变化</a:t>
                </a:r>
                <a:r>
                  <a:rPr lang="en-US" altLang="zh-CN" baseline="0" dirty="0"/>
                  <a:t>, token</a:t>
                </a:r>
                <a:r>
                  <a:rPr lang="zh-CN" altLang="en-US" baseline="0" dirty="0"/>
                  <a:t>对应的含义也在变化</a:t>
                </a:r>
                <a:r>
                  <a:rPr lang="en-US" altLang="zh-CN" baseline="0" dirty="0"/>
                  <a:t>, </a:t>
                </a:r>
                <a:r>
                  <a:rPr lang="zh-CN" altLang="en-US" baseline="0" dirty="0"/>
                  <a:t>每一次都结合了上下文信息</a:t>
                </a:r>
                <a:r>
                  <a:rPr lang="en-US" altLang="zh-CN" baseline="0" dirty="0"/>
                  <a:t>, </a:t>
                </a:r>
                <a:r>
                  <a:rPr lang="zh-CN" altLang="en-US" baseline="0" dirty="0"/>
                  <a:t>第一层只是两两之间的关系</a:t>
                </a:r>
                <a:r>
                  <a:rPr lang="en-US" altLang="zh-CN" baseline="0" dirty="0"/>
                  <a:t>, </a:t>
                </a:r>
                <a:r>
                  <a:rPr lang="zh-CN" altLang="en-US" baseline="0" dirty="0"/>
                  <a:t>而随后则是越来越深化的全局关系</a:t>
                </a:r>
                <a:r>
                  <a:rPr lang="en-US" altLang="zh-CN" baseline="0" dirty="0"/>
                  <a:t>.)</a:t>
                </a:r>
              </a:p>
              <a:p>
                <a:r>
                  <a:rPr lang="zh-CN" altLang="en-US" b="1" baseline="0" dirty="0"/>
                  <a:t>在</a:t>
                </a:r>
                <a:r>
                  <a:rPr lang="en-US" altLang="zh-CN" b="1" baseline="0" dirty="0"/>
                  <a:t>GPT</a:t>
                </a:r>
                <a:r>
                  <a:rPr lang="zh-CN" altLang="en-US" b="1" baseline="0" dirty="0"/>
                  <a:t>中</a:t>
                </a:r>
                <a:r>
                  <a:rPr lang="en-US" altLang="zh-CN" b="1" baseline="0" dirty="0"/>
                  <a:t>, </a:t>
                </a:r>
                <a:r>
                  <a:rPr lang="zh-CN" altLang="en-US" b="1" baseline="0" dirty="0"/>
                  <a:t>无论是训练过程中还是运行过程中</a:t>
                </a:r>
                <a:r>
                  <a:rPr lang="en-US" altLang="zh-CN" b="1" baseline="0" dirty="0"/>
                  <a:t>, </a:t>
                </a:r>
                <a:r>
                  <a:rPr lang="zh-CN" altLang="en-US" b="1" baseline="0" dirty="0"/>
                  <a:t>均采用了</a:t>
                </a:r>
                <a:r>
                  <a:rPr lang="en-US" altLang="zh-CN" b="1" baseline="0" dirty="0"/>
                  <a:t>Mask, </a:t>
                </a:r>
                <a:r>
                  <a:rPr lang="zh-CN" altLang="en-US" b="1" baseline="0" dirty="0"/>
                  <a:t>以防止后面的</a:t>
                </a:r>
                <a:r>
                  <a:rPr lang="en-US" altLang="zh-CN" b="1" baseline="0" dirty="0"/>
                  <a:t>token</a:t>
                </a:r>
                <a:r>
                  <a:rPr lang="zh-CN" altLang="en-US" b="1" baseline="0" dirty="0"/>
                  <a:t>对前面的</a:t>
                </a:r>
                <a:r>
                  <a:rPr lang="en-US" altLang="zh-CN" b="1" baseline="0" dirty="0"/>
                  <a:t>token</a:t>
                </a:r>
                <a:r>
                  <a:rPr lang="zh-CN" altLang="en-US" b="1" baseline="0" dirty="0"/>
                  <a:t>产生影响</a:t>
                </a:r>
                <a:r>
                  <a:rPr lang="en-US" altLang="zh-CN" b="1" baseline="0" dirty="0"/>
                  <a:t>. </a:t>
                </a:r>
                <a:r>
                  <a:rPr lang="zh-CN" altLang="en-US" b="1" dirty="0"/>
                  <a:t>一旦一个词的表示被计算完毕，模型就不会再回头重新计算它的表示。这样不仅保持了生成过程的因果性，还大大提高了计算效率</a:t>
                </a:r>
                <a:r>
                  <a:rPr lang="en-US" altLang="zh-CN" b="1" dirty="0"/>
                  <a:t>, </a:t>
                </a:r>
                <a:r>
                  <a:rPr lang="zh-CN" altLang="en-US" b="1" dirty="0"/>
                  <a:t>即在长文本中</a:t>
                </a:r>
                <a:r>
                  <a:rPr lang="en-US" altLang="zh-CN" b="1" dirty="0"/>
                  <a:t>, </a:t>
                </a:r>
                <a:r>
                  <a:rPr lang="zh-CN" altLang="en-US" b="1" dirty="0"/>
                  <a:t>只需要依次对当前生成值计算在各注意力层的</a:t>
                </a:r>
                <a:r>
                  <a:rPr lang="en-US" altLang="zh-CN" b="1" dirty="0"/>
                  <a:t>Q, K, V</a:t>
                </a:r>
                <a:r>
                  <a:rPr lang="zh-CN" altLang="en-US" b="1" dirty="0"/>
                  <a:t>即可</a:t>
                </a:r>
                <a:r>
                  <a:rPr lang="en-US" altLang="zh-CN" b="1" dirty="0"/>
                  <a:t>, </a:t>
                </a:r>
                <a:r>
                  <a:rPr lang="zh-CN" altLang="en-US" b="1" dirty="0"/>
                  <a:t>对于之前生成值的</a:t>
                </a:r>
                <a:r>
                  <a:rPr lang="en-US" altLang="zh-CN" b="1" dirty="0"/>
                  <a:t>Q, K, V</a:t>
                </a:r>
                <a:r>
                  <a:rPr lang="zh-CN" altLang="en-US" b="1" dirty="0"/>
                  <a:t>是不会改变的</a:t>
                </a:r>
                <a:r>
                  <a:rPr lang="en-US" altLang="zh-CN" b="1" dirty="0"/>
                  <a:t>, </a:t>
                </a:r>
                <a:r>
                  <a:rPr lang="zh-CN" altLang="en-US" b="1" dirty="0"/>
                  <a:t>无需再次计算</a:t>
                </a:r>
                <a:r>
                  <a:rPr lang="en-US" altLang="zh-CN" b="1" dirty="0"/>
                  <a:t>. </a:t>
                </a:r>
                <a:r>
                  <a:rPr lang="zh-CN" altLang="en-US" b="1" dirty="0"/>
                  <a:t>同时</a:t>
                </a:r>
                <a:r>
                  <a:rPr lang="en-US" altLang="zh-CN" b="1" dirty="0"/>
                  <a:t>, </a:t>
                </a:r>
                <a:r>
                  <a:rPr lang="zh-CN" altLang="en-US" b="1" dirty="0"/>
                  <a:t>因为我们的实际需求是获取下一个要生成的词</a:t>
                </a:r>
                <a:r>
                  <a:rPr lang="en-US" altLang="zh-CN" b="1" dirty="0"/>
                  <a:t>, </a:t>
                </a:r>
                <a:r>
                  <a:rPr lang="zh-CN" altLang="en-US" b="1" dirty="0"/>
                  <a:t>因此</a:t>
                </a:r>
                <a:r>
                  <a:rPr lang="en-US" altLang="zh-CN" b="1" dirty="0"/>
                  <a:t>, </a:t>
                </a:r>
                <a:r>
                  <a:rPr lang="zh-CN" altLang="en-US" b="1" dirty="0"/>
                  <a:t>在</a:t>
                </a:r>
                <a:r>
                  <a:rPr lang="en-US" altLang="zh-CN" b="1" dirty="0"/>
                  <a:t>decoder</a:t>
                </a:r>
                <a:r>
                  <a:rPr lang="zh-CN" altLang="en-US" b="1" dirty="0"/>
                  <a:t>时所需的信息只保留在最后一列结果上</a:t>
                </a:r>
                <a:r>
                  <a:rPr lang="en-US" altLang="zh-CN" b="1" dirty="0"/>
                  <a:t>, </a:t>
                </a:r>
                <a:r>
                  <a:rPr lang="zh-CN" altLang="en-US" b="1" dirty="0"/>
                  <a:t>只需要保证最后一列结果的准确性</a:t>
                </a:r>
                <a:r>
                  <a:rPr lang="en-US" altLang="zh-CN" b="1" dirty="0"/>
                  <a:t>, </a:t>
                </a:r>
                <a:r>
                  <a:rPr lang="zh-CN" altLang="en-US" b="1" dirty="0"/>
                  <a:t>保证其考虑了之前所有的</a:t>
                </a:r>
                <a:r>
                  <a:rPr lang="en-US" altLang="zh-CN" b="1" dirty="0"/>
                  <a:t>”</a:t>
                </a:r>
                <a:r>
                  <a:rPr lang="zh-CN" altLang="en-US" b="1" dirty="0"/>
                  <a:t>上文</a:t>
                </a:r>
                <a:r>
                  <a:rPr lang="en-US" altLang="zh-CN" b="1" dirty="0"/>
                  <a:t>”, </a:t>
                </a:r>
                <a:r>
                  <a:rPr lang="zh-CN" altLang="en-US" b="1" dirty="0"/>
                  <a:t>在足够深的注意力层下</a:t>
                </a:r>
                <a:r>
                  <a:rPr lang="en-US" altLang="zh-CN" b="1" dirty="0"/>
                  <a:t>, </a:t>
                </a:r>
                <a:r>
                  <a:rPr lang="zh-CN" altLang="en-US" b="1" dirty="0"/>
                  <a:t>可以控制之前的列不考虑</a:t>
                </a:r>
                <a:r>
                  <a:rPr lang="en-US" altLang="zh-CN" b="1" dirty="0"/>
                  <a:t>”</a:t>
                </a:r>
                <a:r>
                  <a:rPr lang="zh-CN" altLang="en-US" b="1" dirty="0"/>
                  <a:t>下文</a:t>
                </a:r>
                <a:r>
                  <a:rPr lang="en-US" altLang="zh-CN" b="1" dirty="0"/>
                  <a:t>”. </a:t>
                </a:r>
                <a:r>
                  <a:rPr lang="zh-CN" altLang="en-US" b="1" dirty="0"/>
                  <a:t>并且这样的收益应当是巨大的</a:t>
                </a:r>
                <a:r>
                  <a:rPr lang="en-US" altLang="zh-CN" b="1" dirty="0"/>
                  <a:t>. </a:t>
                </a:r>
              </a:p>
              <a:p>
                <a:r>
                  <a:rPr lang="zh-CN" altLang="en-US" b="1" dirty="0"/>
                  <a:t>这里也可以结合陈阳学长于</a:t>
                </a:r>
                <a:r>
                  <a:rPr lang="en-US" altLang="zh-CN" b="1" dirty="0"/>
                  <a:t>11.08</a:t>
                </a:r>
                <a:r>
                  <a:rPr lang="zh-CN" altLang="en-US" b="1" dirty="0"/>
                  <a:t>日讲述的论文</a:t>
                </a:r>
                <a:r>
                  <a:rPr lang="en-US" altLang="zh-CN" b="1" dirty="0"/>
                  <a:t>, </a:t>
                </a:r>
                <a:r>
                  <a:rPr lang="zh-CN" altLang="en-US" b="1" dirty="0"/>
                  <a:t>在分片存储过后</a:t>
                </a:r>
                <a:r>
                  <a:rPr lang="en-US" altLang="zh-CN" b="1" dirty="0"/>
                  <a:t>, </a:t>
                </a:r>
                <a:r>
                  <a:rPr lang="zh-CN" altLang="en-US" b="1" dirty="0"/>
                  <a:t>无需迅速的更新</a:t>
                </a:r>
                <a:r>
                  <a:rPr lang="en-US" altLang="zh-CN" b="1" dirty="0"/>
                  <a:t>, </a:t>
                </a:r>
                <a:r>
                  <a:rPr lang="zh-CN" altLang="en-US" b="1" dirty="0"/>
                  <a:t>只需存储和读取即可</a:t>
                </a:r>
                <a:r>
                  <a:rPr lang="en-US" altLang="zh-CN" b="1" dirty="0"/>
                  <a:t>.</a:t>
                </a:r>
              </a:p>
              <a:p>
                <a:endParaRPr lang="en-US" altLang="zh-CN" b="1" dirty="0"/>
              </a:p>
              <a:p>
                <a:endParaRPr lang="en-US" altLang="zh-CN" b="1" baseline="0" dirty="0"/>
              </a:p>
            </p:txBody>
          </p:sp>
        </mc:Choice>
        <mc:Fallback xmlns="">
          <p:sp>
            <p:nvSpPr>
              <p:cNvPr id="3" name="备注占位符 2"/>
              <p:cNvSpPr>
                <a:spLocks noGrp="1"/>
              </p:cNvSpPr>
              <p:nvPr>
                <p:ph type="body" idx="1"/>
              </p:nvPr>
            </p:nvSpPr>
            <p:spPr/>
            <p:txBody>
              <a:bodyPr/>
              <a:lstStyle/>
              <a:p>
                <a:r>
                  <a:rPr lang="zh-CN" altLang="en-US" dirty="0"/>
                  <a:t>缩放点积注意力</a:t>
                </a:r>
                <a:endParaRPr lang="en-US" altLang="zh-CN" dirty="0"/>
              </a:p>
              <a:p>
                <a:r>
                  <a:rPr lang="en-US" altLang="zh-CN" dirty="0" err="1"/>
                  <a:t>MatMul</a:t>
                </a:r>
                <a:r>
                  <a:rPr lang="zh-CN" altLang="en-US" dirty="0"/>
                  <a:t>是指点积</a:t>
                </a:r>
                <a:endParaRPr lang="en-US" altLang="zh-CN" dirty="0"/>
              </a:p>
              <a:p>
                <a:r>
                  <a:rPr lang="en-US" altLang="zh-CN" dirty="0"/>
                  <a:t>Q</a:t>
                </a:r>
                <a:r>
                  <a:rPr lang="zh-CN" altLang="en-US" dirty="0"/>
                  <a:t>由</a:t>
                </a:r>
                <a:r>
                  <a:rPr lang="en-US" altLang="zh-CN" i="0" dirty="0">
                    <a:latin typeface="Cambria Math" panose="02040503050406030204" pitchFamily="18" charset="0"/>
                  </a:rPr>
                  <a:t>𝑊_𝑄</a:t>
                </a:r>
                <a:r>
                  <a:rPr lang="en-US" altLang="zh-CN" dirty="0"/>
                  <a:t>* E(</a:t>
                </a:r>
                <a:r>
                  <a:rPr lang="zh-CN" altLang="en-US" dirty="0"/>
                  <a:t>上一轮的结果</a:t>
                </a:r>
                <a:r>
                  <a:rPr lang="en-US" altLang="zh-CN" dirty="0"/>
                  <a:t>)</a:t>
                </a:r>
                <a:r>
                  <a:rPr lang="zh-CN" altLang="en-US" dirty="0"/>
                  <a:t>得来</a:t>
                </a:r>
                <a:r>
                  <a:rPr lang="en-US" altLang="zh-CN" dirty="0"/>
                  <a:t>, </a:t>
                </a:r>
                <a:r>
                  <a:rPr lang="zh-CN" altLang="en-US" dirty="0"/>
                  <a:t>可以理解为</a:t>
                </a:r>
                <a:r>
                  <a:rPr lang="en-US" altLang="zh-CN" dirty="0"/>
                  <a:t>, </a:t>
                </a:r>
                <a:r>
                  <a:rPr lang="zh-CN" altLang="en-US" dirty="0"/>
                  <a:t>对于名词</a:t>
                </a:r>
                <a:r>
                  <a:rPr lang="en-US" altLang="zh-CN" dirty="0"/>
                  <a:t>, </a:t>
                </a:r>
                <a:r>
                  <a:rPr lang="zh-CN" altLang="en-US" dirty="0"/>
                  <a:t>要询问是否有形容词在其之前</a:t>
                </a:r>
                <a:r>
                  <a:rPr lang="en-US" altLang="zh-CN" dirty="0"/>
                  <a:t>, </a:t>
                </a:r>
                <a:r>
                  <a:rPr lang="zh-CN" altLang="en-US" dirty="0"/>
                  <a:t>但是对于其他词性则与之无关</a:t>
                </a:r>
                <a:r>
                  <a:rPr lang="en-US" altLang="zh-CN" dirty="0"/>
                  <a:t>,</a:t>
                </a:r>
                <a:r>
                  <a:rPr lang="en-US" altLang="zh-CN" baseline="0" dirty="0"/>
                  <a:t> </a:t>
                </a:r>
                <a:r>
                  <a:rPr lang="zh-CN" altLang="en-US" baseline="0" dirty="0"/>
                  <a:t>因此需要结合一个</a:t>
                </a:r>
                <a:r>
                  <a:rPr lang="en-US" altLang="zh-CN" baseline="0" dirty="0"/>
                  <a:t>token</a:t>
                </a:r>
                <a:r>
                  <a:rPr lang="zh-CN" altLang="en-US" baseline="0" dirty="0"/>
                  <a:t>在上一轮对应的含义去获取</a:t>
                </a:r>
                <a:r>
                  <a:rPr lang="en-US" altLang="zh-CN" baseline="0" dirty="0"/>
                  <a:t>Q(</a:t>
                </a:r>
                <a:r>
                  <a:rPr lang="zh-CN" altLang="en-US" baseline="0" dirty="0"/>
                  <a:t>这里举例为词性是一个非常粗糙的说法</a:t>
                </a:r>
                <a:r>
                  <a:rPr lang="en-US" altLang="zh-CN" baseline="0" dirty="0"/>
                  <a:t>, </a:t>
                </a:r>
                <a:r>
                  <a:rPr lang="zh-CN" altLang="en-US" baseline="0" dirty="0"/>
                  <a:t>它可以是很多可能</a:t>
                </a:r>
                <a:r>
                  <a:rPr lang="en-US" altLang="zh-CN" baseline="0" dirty="0"/>
                  <a:t>, </a:t>
                </a:r>
                <a:r>
                  <a:rPr lang="zh-CN" altLang="en-US" baseline="0" dirty="0"/>
                  <a:t>并且随着轮次的变化</a:t>
                </a:r>
                <a:r>
                  <a:rPr lang="en-US" altLang="zh-CN" baseline="0" dirty="0"/>
                  <a:t>, token</a:t>
                </a:r>
                <a:r>
                  <a:rPr lang="zh-CN" altLang="en-US" baseline="0" dirty="0"/>
                  <a:t>对应的含义也在变化</a:t>
                </a:r>
                <a:r>
                  <a:rPr lang="en-US" altLang="zh-CN" baseline="0" dirty="0"/>
                  <a:t>, </a:t>
                </a:r>
                <a:r>
                  <a:rPr lang="zh-CN" altLang="en-US" baseline="0" dirty="0"/>
                  <a:t>每一次都结合了上下文信息</a:t>
                </a:r>
                <a:r>
                  <a:rPr lang="en-US" altLang="zh-CN" baseline="0" dirty="0"/>
                  <a:t>, </a:t>
                </a:r>
                <a:r>
                  <a:rPr lang="zh-CN" altLang="en-US" baseline="0" dirty="0"/>
                  <a:t>第一层只是两两之间的关系</a:t>
                </a:r>
                <a:r>
                  <a:rPr lang="en-US" altLang="zh-CN" baseline="0" dirty="0"/>
                  <a:t>, </a:t>
                </a:r>
                <a:r>
                  <a:rPr lang="zh-CN" altLang="en-US" baseline="0" dirty="0"/>
                  <a:t>而随后则是越来越深化的全局关系</a:t>
                </a:r>
                <a:r>
                  <a:rPr lang="en-US" altLang="zh-CN" baseline="0" dirty="0"/>
                  <a:t>.)</a:t>
                </a:r>
              </a:p>
              <a:p>
                <a:r>
                  <a:rPr lang="zh-CN" altLang="en-US" b="1" baseline="0" dirty="0"/>
                  <a:t>在</a:t>
                </a:r>
                <a:r>
                  <a:rPr lang="en-US" altLang="zh-CN" b="1" baseline="0" dirty="0"/>
                  <a:t>GPT</a:t>
                </a:r>
                <a:r>
                  <a:rPr lang="zh-CN" altLang="en-US" b="1" baseline="0" dirty="0"/>
                  <a:t>中</a:t>
                </a:r>
                <a:r>
                  <a:rPr lang="en-US" altLang="zh-CN" b="1" baseline="0" dirty="0"/>
                  <a:t>, </a:t>
                </a:r>
                <a:r>
                  <a:rPr lang="zh-CN" altLang="en-US" b="1" baseline="0" dirty="0"/>
                  <a:t>无论是训练过程中还是运行过程中</a:t>
                </a:r>
                <a:r>
                  <a:rPr lang="en-US" altLang="zh-CN" b="1" baseline="0" dirty="0"/>
                  <a:t>, </a:t>
                </a:r>
                <a:r>
                  <a:rPr lang="zh-CN" altLang="en-US" b="1" baseline="0" dirty="0"/>
                  <a:t>均采用了</a:t>
                </a:r>
                <a:r>
                  <a:rPr lang="en-US" altLang="zh-CN" b="1" baseline="0" dirty="0"/>
                  <a:t>Mask, </a:t>
                </a:r>
                <a:r>
                  <a:rPr lang="zh-CN" altLang="en-US" b="1" baseline="0" dirty="0"/>
                  <a:t>以防止后面的</a:t>
                </a:r>
                <a:r>
                  <a:rPr lang="en-US" altLang="zh-CN" b="1" baseline="0" dirty="0"/>
                  <a:t>token</a:t>
                </a:r>
                <a:r>
                  <a:rPr lang="zh-CN" altLang="en-US" b="1" baseline="0" dirty="0"/>
                  <a:t>对前面的</a:t>
                </a:r>
                <a:r>
                  <a:rPr lang="en-US" altLang="zh-CN" b="1" baseline="0" dirty="0"/>
                  <a:t>token</a:t>
                </a:r>
                <a:r>
                  <a:rPr lang="zh-CN" altLang="en-US" b="1" baseline="0" dirty="0"/>
                  <a:t>产生影响</a:t>
                </a:r>
                <a:r>
                  <a:rPr lang="en-US" altLang="zh-CN" b="1" baseline="0" dirty="0"/>
                  <a:t>. </a:t>
                </a:r>
                <a:r>
                  <a:rPr lang="zh-CN" altLang="en-US" b="1" dirty="0"/>
                  <a:t>一旦一个词的表示被计算完毕，模型就不会再回头重新计算它的表示。这样不仅保持了生成过程的因果性，还大大提高了计算效率</a:t>
                </a:r>
                <a:r>
                  <a:rPr lang="en-US" altLang="zh-CN" b="1" dirty="0"/>
                  <a:t>, </a:t>
                </a:r>
                <a:r>
                  <a:rPr lang="zh-CN" altLang="en-US" b="1" dirty="0"/>
                  <a:t>即在长文本中</a:t>
                </a:r>
                <a:r>
                  <a:rPr lang="en-US" altLang="zh-CN" b="1" dirty="0"/>
                  <a:t>, </a:t>
                </a:r>
                <a:r>
                  <a:rPr lang="zh-CN" altLang="en-US" b="1" dirty="0"/>
                  <a:t>只需要依次对当前生成值计算在各注意力层的</a:t>
                </a:r>
                <a:r>
                  <a:rPr lang="en-US" altLang="zh-CN" b="1" dirty="0"/>
                  <a:t>Q, K, V</a:t>
                </a:r>
                <a:r>
                  <a:rPr lang="zh-CN" altLang="en-US" b="1" dirty="0"/>
                  <a:t>即可</a:t>
                </a:r>
                <a:r>
                  <a:rPr lang="en-US" altLang="zh-CN" b="1" dirty="0"/>
                  <a:t>, </a:t>
                </a:r>
                <a:r>
                  <a:rPr lang="zh-CN" altLang="en-US" b="1" dirty="0"/>
                  <a:t>对于之前生成值的</a:t>
                </a:r>
                <a:r>
                  <a:rPr lang="en-US" altLang="zh-CN" b="1" dirty="0"/>
                  <a:t>Q, K, V</a:t>
                </a:r>
                <a:r>
                  <a:rPr lang="zh-CN" altLang="en-US" b="1" dirty="0"/>
                  <a:t>是不会改变的</a:t>
                </a:r>
                <a:r>
                  <a:rPr lang="en-US" altLang="zh-CN" b="1" dirty="0"/>
                  <a:t>, </a:t>
                </a:r>
                <a:r>
                  <a:rPr lang="zh-CN" altLang="en-US" b="1" dirty="0"/>
                  <a:t>无需再次计算</a:t>
                </a:r>
                <a:r>
                  <a:rPr lang="en-US" altLang="zh-CN" b="1" dirty="0"/>
                  <a:t>. </a:t>
                </a:r>
                <a:r>
                  <a:rPr lang="zh-CN" altLang="en-US" b="1" dirty="0"/>
                  <a:t>同时</a:t>
                </a:r>
                <a:r>
                  <a:rPr lang="en-US" altLang="zh-CN" b="1" dirty="0"/>
                  <a:t>, </a:t>
                </a:r>
                <a:r>
                  <a:rPr lang="zh-CN" altLang="en-US" b="1" dirty="0"/>
                  <a:t>因为我们的实际需求是获取下一个要生成的词</a:t>
                </a:r>
                <a:r>
                  <a:rPr lang="en-US" altLang="zh-CN" b="1" dirty="0"/>
                  <a:t>, </a:t>
                </a:r>
                <a:r>
                  <a:rPr lang="zh-CN" altLang="en-US" b="1" dirty="0"/>
                  <a:t>因此</a:t>
                </a:r>
                <a:r>
                  <a:rPr lang="en-US" altLang="zh-CN" b="1" dirty="0"/>
                  <a:t>, </a:t>
                </a:r>
                <a:r>
                  <a:rPr lang="zh-CN" altLang="en-US" b="1" dirty="0"/>
                  <a:t>在</a:t>
                </a:r>
                <a:r>
                  <a:rPr lang="en-US" altLang="zh-CN" b="1" dirty="0"/>
                  <a:t>decoder</a:t>
                </a:r>
                <a:r>
                  <a:rPr lang="zh-CN" altLang="en-US" b="1" dirty="0"/>
                  <a:t>时所需的信息只保留在最后一列结果上</a:t>
                </a:r>
                <a:r>
                  <a:rPr lang="en-US" altLang="zh-CN" b="1" dirty="0"/>
                  <a:t>, </a:t>
                </a:r>
                <a:r>
                  <a:rPr lang="zh-CN" altLang="en-US" b="1" dirty="0"/>
                  <a:t>只需要保证最后一列结果的准确性</a:t>
                </a:r>
                <a:r>
                  <a:rPr lang="en-US" altLang="zh-CN" b="1" dirty="0"/>
                  <a:t>, </a:t>
                </a:r>
                <a:r>
                  <a:rPr lang="zh-CN" altLang="en-US" b="1" dirty="0"/>
                  <a:t>保证其考虑了之前所有的</a:t>
                </a:r>
                <a:r>
                  <a:rPr lang="en-US" altLang="zh-CN" b="1" dirty="0"/>
                  <a:t>”</a:t>
                </a:r>
                <a:r>
                  <a:rPr lang="zh-CN" altLang="en-US" b="1" dirty="0"/>
                  <a:t>上文</a:t>
                </a:r>
                <a:r>
                  <a:rPr lang="en-US" altLang="zh-CN" b="1" dirty="0"/>
                  <a:t>”, </a:t>
                </a:r>
                <a:r>
                  <a:rPr lang="zh-CN" altLang="en-US" b="1" dirty="0"/>
                  <a:t>在足够深的注意力层下</a:t>
                </a:r>
                <a:r>
                  <a:rPr lang="en-US" altLang="zh-CN" b="1" dirty="0"/>
                  <a:t>, </a:t>
                </a:r>
                <a:r>
                  <a:rPr lang="zh-CN" altLang="en-US" b="1" dirty="0"/>
                  <a:t>可以控制之前的列不考虑</a:t>
                </a:r>
                <a:r>
                  <a:rPr lang="en-US" altLang="zh-CN" b="1" dirty="0"/>
                  <a:t>”</a:t>
                </a:r>
                <a:r>
                  <a:rPr lang="zh-CN" altLang="en-US" b="1" dirty="0"/>
                  <a:t>下文</a:t>
                </a:r>
                <a:r>
                  <a:rPr lang="en-US" altLang="zh-CN" b="1" dirty="0"/>
                  <a:t>”. </a:t>
                </a:r>
                <a:r>
                  <a:rPr lang="zh-CN" altLang="en-US" b="1" dirty="0"/>
                  <a:t>并且这样的收益应当是巨大的</a:t>
                </a:r>
                <a:r>
                  <a:rPr lang="en-US" altLang="zh-CN" b="1" dirty="0"/>
                  <a:t>. </a:t>
                </a:r>
              </a:p>
              <a:p>
                <a:r>
                  <a:rPr lang="zh-CN" altLang="en-US" b="1" dirty="0"/>
                  <a:t>这里也可以结合陈阳学长于</a:t>
                </a:r>
                <a:r>
                  <a:rPr lang="en-US" altLang="zh-CN" b="1" dirty="0"/>
                  <a:t>11.08</a:t>
                </a:r>
                <a:r>
                  <a:rPr lang="zh-CN" altLang="en-US" b="1" dirty="0"/>
                  <a:t>日讲述的论文</a:t>
                </a:r>
                <a:r>
                  <a:rPr lang="en-US" altLang="zh-CN" b="1" dirty="0"/>
                  <a:t>, </a:t>
                </a:r>
                <a:r>
                  <a:rPr lang="zh-CN" altLang="en-US" b="1" dirty="0"/>
                  <a:t>在分片存储过后</a:t>
                </a:r>
                <a:r>
                  <a:rPr lang="en-US" altLang="zh-CN" b="1" dirty="0"/>
                  <a:t>, </a:t>
                </a:r>
                <a:r>
                  <a:rPr lang="zh-CN" altLang="en-US" b="1" dirty="0"/>
                  <a:t>无需迅速的更新</a:t>
                </a:r>
                <a:r>
                  <a:rPr lang="en-US" altLang="zh-CN" b="1" dirty="0"/>
                  <a:t>, </a:t>
                </a:r>
                <a:r>
                  <a:rPr lang="zh-CN" altLang="en-US" b="1" dirty="0"/>
                  <a:t>只需存储和读取即可</a:t>
                </a:r>
                <a:r>
                  <a:rPr lang="en-US" altLang="zh-CN" b="1" dirty="0"/>
                  <a:t>.</a:t>
                </a:r>
              </a:p>
              <a:p>
                <a:endParaRPr lang="en-US" altLang="zh-CN" b="1" dirty="0"/>
              </a:p>
              <a:p>
                <a:endParaRPr lang="en-US" altLang="zh-CN" b="1" baseline="0" dirty="0"/>
              </a:p>
            </p:txBody>
          </p:sp>
        </mc:Fallback>
      </mc:AlternateContent>
      <p:sp>
        <p:nvSpPr>
          <p:cNvPr id="4" name="灯片编号占位符 3"/>
          <p:cNvSpPr>
            <a:spLocks noGrp="1"/>
          </p:cNvSpPr>
          <p:nvPr>
            <p:ph type="sldNum" sz="quarter" idx="5"/>
          </p:nvPr>
        </p:nvSpPr>
        <p:spPr/>
        <p:txBody>
          <a:bodyPr/>
          <a:lstStyle/>
          <a:p>
            <a:fld id="{EF20B82E-EF7D-4A61-B6BF-9954BCE8AF0C}" type="slidenum">
              <a:rPr lang="zh-CN" altLang="en-US" smtClean="0"/>
              <a:t>6</a:t>
            </a:fld>
            <a:endParaRPr lang="zh-CN" altLang="en-US"/>
          </a:p>
        </p:txBody>
      </p:sp>
    </p:spTree>
    <p:extLst>
      <p:ext uri="{BB962C8B-B14F-4D97-AF65-F5344CB8AC3E}">
        <p14:creationId xmlns:p14="http://schemas.microsoft.com/office/powerpoint/2010/main" val="184937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A315-7EB9-7A22-6E4B-CBCDD58A39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5D9766D-1851-4DCC-6D2C-25FE3E69750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A2BD6DAB-B72E-9A1A-CD6E-AAC4D25045E5}"/>
                  </a:ext>
                </a:extLst>
              </p:cNvPr>
              <p:cNvSpPr>
                <a:spLocks noGrp="1"/>
              </p:cNvSpPr>
              <p:nvPr>
                <p:ph type="body" idx="1"/>
              </p:nvPr>
            </p:nvSpPr>
            <p:spPr/>
            <p:txBody>
              <a:bodyPr/>
              <a:lstStyle/>
              <a:p>
                <a:r>
                  <a:rPr lang="zh-CN" altLang="en-US" dirty="0"/>
                  <a:t>缩放点积注意力</a:t>
                </a:r>
                <a:endParaRPr lang="en-US" altLang="zh-CN" dirty="0"/>
              </a:p>
              <a:p>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𝑊</m:t>
                        </m:r>
                      </m:e>
                      <m:sub>
                        <m:r>
                          <a:rPr lang="en-US" altLang="zh-CN" i="1" dirty="0" smtClean="0">
                            <a:latin typeface="Cambria Math" panose="02040503050406030204" pitchFamily="18" charset="0"/>
                          </a:rPr>
                          <m:t>𝑣</m:t>
                        </m:r>
                        <m:r>
                          <a:rPr lang="en-US" altLang="zh-CN" i="1" dirty="0" smtClean="0">
                            <a:latin typeface="Cambria Math" panose="02040503050406030204" pitchFamily="18" charset="0"/>
                          </a:rPr>
                          <m:t>​</m:t>
                        </m:r>
                      </m:sub>
                    </m:sSub>
                  </m:oMath>
                </a14:m>
                <a:r>
                  <a:rPr lang="zh-CN" altLang="en-US" dirty="0"/>
                  <a:t>提供了一种在注意力机制中重新表达词含义的途径，使得模型可以在多个头（</a:t>
                </a:r>
                <a:r>
                  <a:rPr lang="en-US" altLang="zh-CN" dirty="0"/>
                  <a:t>multi-head attention</a:t>
                </a:r>
                <a:r>
                  <a:rPr lang="zh-CN" altLang="en-US" dirty="0"/>
                  <a:t>）上进行不同的特征变换和注意力分配。这就使得模型在不同的注意力头中可以捕获到不同的细粒度语义和词间关系，例如短期依赖和长期依赖等多层次信息。</a:t>
                </a:r>
                <a:endParaRPr lang="en-US" altLang="zh-CN" dirty="0"/>
              </a:p>
              <a:p>
                <a:r>
                  <a:rPr lang="zh-CN" altLang="en-US" b="0" baseline="0" dirty="0"/>
                  <a:t>在实践中</a:t>
                </a:r>
                <a:r>
                  <a:rPr lang="en-US" altLang="zh-CN" b="0" baseline="0" dirty="0"/>
                  <a:t>, </a:t>
                </a:r>
                <a:r>
                  <a:rPr lang="zh-CN" altLang="en-US" b="0" baseline="0" dirty="0"/>
                  <a:t>最好让</a:t>
                </a:r>
                <a:r>
                  <a:rPr lang="en-US" altLang="zh-CN" b="0" baseline="0" dirty="0"/>
                  <a:t>V</a:t>
                </a:r>
                <a:r>
                  <a:rPr lang="zh-CN" altLang="en-US" b="0" baseline="0" dirty="0"/>
                  <a:t>的参数值与</a:t>
                </a:r>
                <a:r>
                  <a:rPr lang="en-US" altLang="zh-CN" b="0" baseline="0" dirty="0"/>
                  <a:t>Q</a:t>
                </a:r>
                <a:r>
                  <a:rPr lang="zh-CN" altLang="en-US" b="0" baseline="0" dirty="0"/>
                  <a:t>和</a:t>
                </a:r>
                <a:r>
                  <a:rPr lang="en-US" altLang="zh-CN" b="0" baseline="0" dirty="0"/>
                  <a:t>K</a:t>
                </a:r>
                <a:r>
                  <a:rPr lang="zh-CN" altLang="en-US" b="0" baseline="0" dirty="0"/>
                  <a:t>的参数值匹配</a:t>
                </a:r>
                <a:r>
                  <a:rPr lang="en-US" altLang="zh-CN" b="0" baseline="0" dirty="0"/>
                  <a:t>. </a:t>
                </a:r>
                <a:r>
                  <a:rPr lang="zh-CN" altLang="en-US" dirty="0"/>
                  <a:t>为了确保在注意力计算中保持一致性、实现正确的加权求和以及支持多头机制，</a:t>
                </a:r>
                <a:r>
                  <a:rPr lang="en-US" altLang="zh-CN" b="1" dirty="0"/>
                  <a:t>Q</a:t>
                </a:r>
                <a:r>
                  <a:rPr lang="zh-CN" altLang="en-US" b="1" dirty="0"/>
                  <a:t>、</a:t>
                </a:r>
                <a:r>
                  <a:rPr lang="en-US" altLang="zh-CN" b="1" dirty="0"/>
                  <a:t>K</a:t>
                </a:r>
                <a:r>
                  <a:rPr lang="zh-CN" altLang="en-US" b="1" dirty="0"/>
                  <a:t>、</a:t>
                </a:r>
                <a:r>
                  <a:rPr lang="en-US" altLang="zh-CN" b="1" dirty="0"/>
                  <a:t>V </a:t>
                </a:r>
                <a:r>
                  <a:rPr lang="zh-CN" altLang="en-US" b="1" dirty="0"/>
                  <a:t>的维度通常保持一致</a:t>
                </a:r>
                <a:r>
                  <a:rPr lang="zh-CN" altLang="en-US" dirty="0"/>
                  <a:t>。这不仅简化了计算过程，还提高了模型的稳定性和性能，使得</a:t>
                </a:r>
                <a:r>
                  <a:rPr lang="en-US" altLang="zh-CN" dirty="0"/>
                  <a:t>Transformer</a:t>
                </a:r>
                <a:r>
                  <a:rPr lang="zh-CN" altLang="en-US" dirty="0"/>
                  <a:t>能够有效学习词间的复杂关系和上下文信息。</a:t>
                </a:r>
                <a:endParaRPr lang="en-US" altLang="zh-CN" dirty="0"/>
              </a:p>
              <a:p>
                <a:endParaRPr lang="en-US" altLang="zh-CN" dirty="0"/>
              </a:p>
              <a:p>
                <a:r>
                  <a:rPr lang="zh-CN" altLang="en-US" b="1" dirty="0"/>
                  <a:t>先降维的原因</a:t>
                </a:r>
              </a:p>
              <a:p>
                <a:pPr>
                  <a:buFont typeface="Arial" panose="020B0604020202020204" pitchFamily="34" charset="0"/>
                  <a:buChar char="•"/>
                </a:pPr>
                <a:r>
                  <a:rPr lang="zh-CN" altLang="en-US" b="1" dirty="0"/>
                  <a:t>多头注意力的分头机制</a:t>
                </a:r>
                <a:r>
                  <a:rPr lang="zh-CN" altLang="en-US" dirty="0"/>
                  <a:t>：在多头注意力中，我们将输入向量分割成多个“头”，每个头会获得一个低维的子空间表示。在实现中，通常会将输入向量降维，使每个头处理的向量维度比输入的原始维度更小，这样可以降低每个头的计算开销。</a:t>
                </a:r>
              </a:p>
              <a:p>
                <a:pPr>
                  <a:buFont typeface="Arial" panose="020B0604020202020204" pitchFamily="34" charset="0"/>
                  <a:buChar char="•"/>
                </a:pPr>
                <a:r>
                  <a:rPr lang="zh-CN" altLang="en-US" b="1" dirty="0"/>
                  <a:t>减少计算复杂度</a:t>
                </a:r>
                <a:r>
                  <a:rPr lang="zh-CN" altLang="en-US" dirty="0"/>
                  <a:t>：如果直接在原始高维空间中进行多头操作，计算量会很大，因为每个头都要进行一系列矩阵运算。通过先降维，我们在每个头上可以使用较小的矩阵，显著降低了整体的计算复杂度，节约内存和时间。</a:t>
                </a:r>
              </a:p>
              <a:p>
                <a:r>
                  <a:rPr lang="zh-CN" altLang="en-US" b="1" dirty="0"/>
                  <a:t>多头输出的升维</a:t>
                </a:r>
              </a:p>
              <a:p>
                <a:pPr>
                  <a:buFont typeface="Arial" panose="020B0604020202020204" pitchFamily="34" charset="0"/>
                  <a:buChar char="•"/>
                </a:pPr>
                <a:r>
                  <a:rPr lang="zh-CN" altLang="en-US" b="1" dirty="0"/>
                  <a:t>头的拼接和升维</a:t>
                </a:r>
                <a:r>
                  <a:rPr lang="zh-CN" altLang="en-US" dirty="0"/>
                  <a:t>：在每个头中，生成的查询、键和值向量都是低维的。在计算完各头的注意力输出后，会将它们拼接成一个高维向量。这时，拼接后的向量维度是原始输入维度的倍数（例如，如果有 </a:t>
                </a:r>
                <a:r>
                  <a:rPr lang="en-US" altLang="zh-CN" dirty="0"/>
                  <a:t>8 </a:t>
                </a:r>
                <a:r>
                  <a:rPr lang="zh-CN" altLang="en-US" dirty="0"/>
                  <a:t>个头且每个头降维到原始维度的 </a:t>
                </a:r>
                <a:r>
                  <a:rPr lang="en-US" altLang="zh-CN" dirty="0"/>
                  <a:t>18\frac{1}{8}81​</a:t>
                </a:r>
                <a:r>
                  <a:rPr lang="zh-CN" altLang="en-US" dirty="0"/>
                  <a:t>，拼接后的维度会恢复到原始维度）。</a:t>
                </a:r>
              </a:p>
              <a:p>
                <a:pPr>
                  <a:buFont typeface="Arial" panose="020B0604020202020204" pitchFamily="34" charset="0"/>
                  <a:buChar char="•"/>
                </a:pPr>
                <a:r>
                  <a:rPr lang="zh-CN" altLang="en-US" b="1" dirty="0"/>
                  <a:t>升维确保一致的输出维度</a:t>
                </a:r>
                <a:r>
                  <a:rPr lang="zh-CN" altLang="en-US" dirty="0"/>
                  <a:t>：拼接后的高维向量通过一个线性变换矩阵升维，使其回到原始输入的维度。这一步保证了模型在多头注意力输出和后续层之间的维度一致性，从而使残差连接和层归一化等操作得以顺利进行。</a:t>
                </a:r>
                <a:endParaRPr lang="en-US" altLang="zh-CN" dirty="0"/>
              </a:p>
              <a:p>
                <a:pPr>
                  <a:buFont typeface="Arial" panose="020B0604020202020204" pitchFamily="34" charset="0"/>
                  <a:buNone/>
                </a:pPr>
                <a:r>
                  <a:rPr lang="zh-CN" altLang="en-US" b="1" dirty="0"/>
                  <a:t>这里对应的是原始论文中的</a:t>
                </a:r>
                <a:r>
                  <a:rPr lang="en-US" altLang="zh-CN" b="1" dirty="0"/>
                  <a:t>Multi-Head Attention</a:t>
                </a:r>
                <a:r>
                  <a:rPr lang="zh-CN" altLang="en-US" b="1" dirty="0"/>
                  <a:t>中的描述</a:t>
                </a:r>
                <a:r>
                  <a:rPr lang="en-US" altLang="zh-CN" b="1" dirty="0"/>
                  <a:t>, </a:t>
                </a:r>
                <a:r>
                  <a:rPr lang="zh-CN" altLang="en-US" b="1" dirty="0"/>
                  <a:t>即作者发现</a:t>
                </a:r>
                <a:r>
                  <a:rPr lang="en-US" altLang="zh-CN" b="1" dirty="0"/>
                  <a:t>, </a:t>
                </a:r>
                <a:r>
                  <a:rPr lang="zh-CN" altLang="en-US" b="1" dirty="0"/>
                  <a:t>将</a:t>
                </a:r>
                <a:r>
                  <a:rPr lang="en-US" altLang="zh-CN" b="1" dirty="0"/>
                  <a:t>Q, K, V</a:t>
                </a:r>
                <a:r>
                  <a:rPr lang="zh-CN" altLang="en-US" b="1" dirty="0"/>
                  <a:t>分别投影到</a:t>
                </a:r>
                <a:r>
                  <a:rPr lang="en-US" altLang="zh-CN" b="1" dirty="0" err="1"/>
                  <a:t>d_k</a:t>
                </a:r>
                <a:r>
                  <a:rPr lang="en-US" altLang="zh-CN" b="1" dirty="0"/>
                  <a:t>, </a:t>
                </a:r>
                <a:r>
                  <a:rPr lang="en-US" altLang="zh-CN" b="1" dirty="0" err="1"/>
                  <a:t>d_k</a:t>
                </a:r>
                <a:r>
                  <a:rPr lang="en-US" altLang="zh-CN" b="1" dirty="0"/>
                  <a:t>(</a:t>
                </a:r>
                <a:r>
                  <a:rPr lang="zh-CN" altLang="en-US" b="1" dirty="0"/>
                  <a:t>通常等于</a:t>
                </a:r>
                <a:r>
                  <a:rPr lang="en-US" altLang="zh-CN" b="1" dirty="0" err="1"/>
                  <a:t>d_model</a:t>
                </a:r>
                <a:r>
                  <a:rPr lang="en-US" altLang="zh-CN" b="1" dirty="0"/>
                  <a:t>)</a:t>
                </a:r>
                <a:r>
                  <a:rPr lang="zh-CN" altLang="en-US" b="1" dirty="0"/>
                  <a:t>和</a:t>
                </a:r>
                <a:r>
                  <a:rPr lang="en-US" altLang="zh-CN" b="1" dirty="0" err="1"/>
                  <a:t>d_v</a:t>
                </a:r>
                <a:r>
                  <a:rPr lang="zh-CN" altLang="en-US" b="1" dirty="0"/>
                  <a:t>的不同独立单位学习</a:t>
                </a:r>
                <a:r>
                  <a:rPr lang="en-US" altLang="zh-CN" b="1" dirty="0"/>
                  <a:t>h</a:t>
                </a:r>
                <a:r>
                  <a:rPr lang="zh-CN" altLang="en-US" b="1" dirty="0"/>
                  <a:t>次</a:t>
                </a:r>
                <a:r>
                  <a:rPr lang="en-US" altLang="zh-CN" b="1" dirty="0"/>
                  <a:t>, </a:t>
                </a:r>
                <a:r>
                  <a:rPr lang="zh-CN" altLang="en-US" b="1" dirty="0"/>
                  <a:t>而不是用</a:t>
                </a:r>
                <a:r>
                  <a:rPr lang="en-US" altLang="zh-CN" b="1" dirty="0" err="1"/>
                  <a:t>d_model</a:t>
                </a:r>
                <a:r>
                  <a:rPr lang="zh-CN" altLang="en-US" b="1" dirty="0"/>
                  <a:t>的</a:t>
                </a:r>
                <a:r>
                  <a:rPr lang="en-US" altLang="zh-CN" b="1" dirty="0"/>
                  <a:t>Q, K, V</a:t>
                </a:r>
                <a:r>
                  <a:rPr lang="zh-CN" altLang="en-US" b="1" dirty="0"/>
                  <a:t>执行单个注意力函数是有益的</a:t>
                </a:r>
                <a:r>
                  <a:rPr lang="en-US" altLang="zh-CN" b="1" dirty="0"/>
                  <a:t>.</a:t>
                </a:r>
                <a:endParaRPr lang="zh-CN" altLang="en-US" b="1" dirty="0"/>
              </a:p>
              <a:p>
                <a:endParaRPr lang="en-US" altLang="zh-CN" b="1" baseline="0" dirty="0"/>
              </a:p>
              <a:p>
                <a:r>
                  <a:rPr lang="en-US" altLang="zh-CN" b="0" baseline="0" dirty="0"/>
                  <a:t>Low rank transformation</a:t>
                </a:r>
                <a:r>
                  <a:rPr lang="zh-CN" altLang="en-US" b="0" baseline="0" dirty="0"/>
                  <a:t>可以</a:t>
                </a:r>
                <a:r>
                  <a:rPr lang="en-US" altLang="zh-CN" b="0" baseline="0" dirty="0"/>
                  <a:t>:</a:t>
                </a:r>
                <a:r>
                  <a:rPr lang="zh-CN" altLang="en-US" dirty="0"/>
                  <a:t>降低计算复杂性、减少参数数量以及提高模型的泛化能力</a:t>
                </a:r>
                <a:r>
                  <a:rPr lang="en-US" altLang="zh-CN" dirty="0"/>
                  <a:t>.</a:t>
                </a:r>
                <a:r>
                  <a:rPr lang="zh-CN" altLang="en-US" dirty="0"/>
                  <a:t>低秩变换能够在不显著降低模型性能的前提下，通过减少参数和计算量，带来更高效、更泛化的模型，有助于在资源受限的环境中运行。</a:t>
                </a:r>
                <a:endParaRPr lang="en-US" altLang="zh-CN" dirty="0"/>
              </a:p>
              <a:p>
                <a:r>
                  <a:rPr lang="zh-CN" altLang="en-US" b="1" dirty="0"/>
                  <a:t>降低计算复杂度</a:t>
                </a:r>
              </a:p>
              <a:p>
                <a:pPr>
                  <a:buFont typeface="Arial" panose="020B0604020202020204" pitchFamily="34" charset="0"/>
                  <a:buChar char="•"/>
                </a:pPr>
                <a:r>
                  <a:rPr lang="zh-CN" altLang="en-US" b="1" dirty="0"/>
                  <a:t>减少矩阵运算量</a:t>
                </a:r>
                <a:r>
                  <a:rPr lang="zh-CN" altLang="en-US" dirty="0"/>
                  <a:t>：在深度模型中，许多操作依赖于矩阵乘法。低秩变换可以通过对高维矩阵的近似来减少计算量，因为低秩矩阵只需少量的行和列就能近似表示完整的矩阵。</a:t>
                </a:r>
              </a:p>
              <a:p>
                <a:pPr>
                  <a:buFont typeface="Arial" panose="020B0604020202020204" pitchFamily="34" charset="0"/>
                  <a:buChar char="•"/>
                </a:pPr>
                <a:r>
                  <a:rPr lang="zh-CN" altLang="en-US" b="1" dirty="0"/>
                  <a:t>提升推理速度</a:t>
                </a:r>
                <a:r>
                  <a:rPr lang="zh-CN" altLang="en-US" dirty="0"/>
                  <a:t>：在推理阶段，低秩近似可以减少计算需求，尤其是在资源受限的设备（如移动设备、边缘设备）上，提高了模型的计算效率和响应速度。</a:t>
                </a:r>
              </a:p>
              <a:p>
                <a:r>
                  <a:rPr lang="en-US" altLang="zh-CN" b="1" dirty="0"/>
                  <a:t>2. </a:t>
                </a:r>
                <a:r>
                  <a:rPr lang="zh-CN" altLang="en-US" b="1" dirty="0"/>
                  <a:t>减少模型参数</a:t>
                </a:r>
              </a:p>
              <a:p>
                <a:pPr>
                  <a:buFont typeface="Arial" panose="020B0604020202020204" pitchFamily="34" charset="0"/>
                  <a:buChar char="•"/>
                </a:pPr>
                <a:r>
                  <a:rPr lang="zh-CN" altLang="en-US" b="1" dirty="0"/>
                  <a:t>参数压缩</a:t>
                </a:r>
                <a:r>
                  <a:rPr lang="zh-CN" altLang="en-US" dirty="0"/>
                  <a:t>：低秩矩阵可以用较少的参数近似表示原始矩阵，从而减少了模型的总参数量。这不仅降低了模型的存储需求，还减少了过拟合的风险。</a:t>
                </a:r>
              </a:p>
              <a:p>
                <a:pPr>
                  <a:buFont typeface="Arial" panose="020B0604020202020204" pitchFamily="34" charset="0"/>
                  <a:buChar char="•"/>
                </a:pPr>
                <a:r>
                  <a:rPr lang="zh-CN" altLang="en-US" b="1" dirty="0"/>
                  <a:t>节省存储空间</a:t>
                </a:r>
                <a:r>
                  <a:rPr lang="zh-CN" altLang="en-US" dirty="0"/>
                  <a:t>：对于需要在内存中存储大量参数的模型，低秩变换可以有效地减少内存占用，便于模型在小型设备上运行。</a:t>
                </a:r>
              </a:p>
              <a:p>
                <a:r>
                  <a:rPr lang="en-US" altLang="zh-CN" b="1" dirty="0"/>
                  <a:t>3. </a:t>
                </a:r>
                <a:r>
                  <a:rPr lang="zh-CN" altLang="en-US" b="1" dirty="0"/>
                  <a:t>提高泛化能力</a:t>
                </a:r>
              </a:p>
              <a:p>
                <a:pPr>
                  <a:buFont typeface="Arial" panose="020B0604020202020204" pitchFamily="34" charset="0"/>
                  <a:buChar char="•"/>
                </a:pPr>
                <a:r>
                  <a:rPr lang="zh-CN" altLang="en-US" b="1" dirty="0"/>
                  <a:t>减少冗余</a:t>
                </a:r>
                <a:r>
                  <a:rPr lang="zh-CN" altLang="en-US" dirty="0"/>
                  <a:t>：高维度表示中可能存在很多冗余信息，低秩变换能够去除这些冗余，只保留关键特征，帮助模型学习更重要的模式。</a:t>
                </a:r>
              </a:p>
              <a:p>
                <a:pPr>
                  <a:buFont typeface="Arial" panose="020B0604020202020204" pitchFamily="34" charset="0"/>
                  <a:buChar char="•"/>
                </a:pPr>
                <a:r>
                  <a:rPr lang="zh-CN" altLang="en-US" b="1" dirty="0"/>
                  <a:t>减少过拟合</a:t>
                </a:r>
                <a:r>
                  <a:rPr lang="zh-CN" altLang="en-US" dirty="0"/>
                  <a:t>：由于低秩近似限制了模型的自由度，模型更倾向于学习数据中的主要特征，而不是记住噪声和无关特征，提升了模型在新数据上的泛化能力。</a:t>
                </a:r>
              </a:p>
              <a:p>
                <a:r>
                  <a:rPr lang="en-US" altLang="zh-CN" b="1" dirty="0"/>
                  <a:t>4. </a:t>
                </a:r>
                <a:r>
                  <a:rPr lang="zh-CN" altLang="en-US" b="1" dirty="0"/>
                  <a:t>便于多任务学习和迁移学习</a:t>
                </a:r>
              </a:p>
              <a:p>
                <a:pPr>
                  <a:buFont typeface="Arial" panose="020B0604020202020204" pitchFamily="34" charset="0"/>
                  <a:buChar char="•"/>
                </a:pPr>
                <a:r>
                  <a:rPr lang="zh-CN" altLang="en-US" b="1" dirty="0"/>
                  <a:t>共享表示</a:t>
                </a:r>
                <a:r>
                  <a:rPr lang="zh-CN" altLang="en-US" dirty="0"/>
                  <a:t>：低秩变换能够提取出数据的核心低维表示，这些表示可以被多个任务共享，使得模型在多任务学习中表现更好。</a:t>
                </a:r>
              </a:p>
              <a:p>
                <a:pPr>
                  <a:buFont typeface="Arial" panose="020B0604020202020204" pitchFamily="34" charset="0"/>
                  <a:buChar char="•"/>
                </a:pPr>
                <a:r>
                  <a:rPr lang="zh-CN" altLang="en-US" b="1" dirty="0"/>
                  <a:t>迁移特征</a:t>
                </a:r>
                <a:r>
                  <a:rPr lang="zh-CN" altLang="en-US" dirty="0"/>
                  <a:t>：低秩特征可以跨不同数据集迁移，因为它们通常代表了基础性、通用性强的特征，有助于在新任务中快速适应。</a:t>
                </a:r>
              </a:p>
              <a:p>
                <a:r>
                  <a:rPr lang="en-US" altLang="zh-CN" b="1" dirty="0"/>
                  <a:t>5. </a:t>
                </a:r>
                <a:r>
                  <a:rPr lang="zh-CN" altLang="en-US" b="1" dirty="0"/>
                  <a:t>提高训练效率</a:t>
                </a:r>
              </a:p>
              <a:p>
                <a:pPr>
                  <a:buFont typeface="Arial" panose="020B0604020202020204" pitchFamily="34" charset="0"/>
                  <a:buChar char="•"/>
                </a:pPr>
                <a:r>
                  <a:rPr lang="zh-CN" altLang="en-US" b="1" dirty="0"/>
                  <a:t>梯度计算效率更高</a:t>
                </a:r>
                <a:r>
                  <a:rPr lang="zh-CN" altLang="en-US" dirty="0"/>
                  <a:t>：低秩表示减少了参数规模，使得梯度计算更为简洁，减少了计算开销。</a:t>
                </a:r>
              </a:p>
              <a:p>
                <a:pPr>
                  <a:buFont typeface="Arial" panose="020B0604020202020204" pitchFamily="34" charset="0"/>
                  <a:buChar char="•"/>
                </a:pPr>
                <a:r>
                  <a:rPr lang="zh-CN" altLang="en-US" b="1" dirty="0"/>
                  <a:t>加速收敛</a:t>
                </a:r>
                <a:r>
                  <a:rPr lang="zh-CN" altLang="en-US" dirty="0"/>
                  <a:t>：参数减少的情况下，优化器能够更快找到合适的参数，从而加速模型的训练收敛过程。</a:t>
                </a:r>
              </a:p>
              <a:p>
                <a:r>
                  <a:rPr lang="en-US" altLang="zh-CN" b="1" dirty="0"/>
                  <a:t>6. </a:t>
                </a:r>
                <a:r>
                  <a:rPr lang="zh-CN" altLang="en-US" b="1" dirty="0"/>
                  <a:t>特征去噪和降维</a:t>
                </a:r>
              </a:p>
              <a:p>
                <a:pPr>
                  <a:buFont typeface="Arial" panose="020B0604020202020204" pitchFamily="34" charset="0"/>
                  <a:buChar char="•"/>
                </a:pPr>
                <a:r>
                  <a:rPr lang="zh-CN" altLang="en-US" b="1" dirty="0"/>
                  <a:t>降噪</a:t>
                </a:r>
                <a:r>
                  <a:rPr lang="zh-CN" altLang="en-US" dirty="0"/>
                  <a:t>：在处理包含噪声的数据时，低秩变换可以提取主要信号并抑制噪声，使得模型更加鲁棒。</a:t>
                </a:r>
              </a:p>
              <a:p>
                <a:pPr>
                  <a:buFont typeface="Arial" panose="020B0604020202020204" pitchFamily="34" charset="0"/>
                  <a:buChar char="•"/>
                </a:pPr>
                <a:r>
                  <a:rPr lang="zh-CN" altLang="en-US" b="1" dirty="0"/>
                  <a:t>降维</a:t>
                </a:r>
                <a:r>
                  <a:rPr lang="zh-CN" altLang="en-US" dirty="0"/>
                  <a:t>：低秩变换可以作为一种降维方法，用于提取数据的主成分，有助于数据的可视化和分析。</a:t>
                </a:r>
              </a:p>
              <a:p>
                <a:endParaRPr lang="en-US" altLang="zh-CN" b="0" baseline="0" dirty="0"/>
              </a:p>
            </p:txBody>
          </p:sp>
        </mc:Choice>
        <mc:Fallback xmlns="">
          <p:sp>
            <p:nvSpPr>
              <p:cNvPr id="3" name="备注占位符 2">
                <a:extLst>
                  <a:ext uri="{FF2B5EF4-FFF2-40B4-BE49-F238E27FC236}">
                    <a16:creationId xmlns:a16="http://schemas.microsoft.com/office/drawing/2014/main" id="{A2BD6DAB-B72E-9A1A-CD6E-AAC4D25045E5}"/>
                  </a:ext>
                </a:extLst>
              </p:cNvPr>
              <p:cNvSpPr>
                <a:spLocks noGrp="1"/>
              </p:cNvSpPr>
              <p:nvPr>
                <p:ph type="body" idx="1"/>
              </p:nvPr>
            </p:nvSpPr>
            <p:spPr/>
            <p:txBody>
              <a:bodyPr/>
              <a:lstStyle/>
              <a:p>
                <a:r>
                  <a:rPr lang="zh-CN" altLang="en-US" dirty="0"/>
                  <a:t>缩放点积注意力</a:t>
                </a:r>
                <a:endParaRPr lang="en-US" altLang="zh-CN" dirty="0"/>
              </a:p>
              <a:p>
                <a:r>
                  <a:rPr lang="en-US" altLang="zh-CN" i="0" dirty="0">
                    <a:latin typeface="Cambria Math" panose="02040503050406030204" pitchFamily="18" charset="0"/>
                  </a:rPr>
                  <a:t>𝑊_𝑣​</a:t>
                </a:r>
                <a:r>
                  <a:rPr lang="zh-CN" altLang="en-US" dirty="0"/>
                  <a:t>提供了一种在注意力机制中重新表达词含义的途径，使得模型可以在多个头（</a:t>
                </a:r>
                <a:r>
                  <a:rPr lang="en-US" altLang="zh-CN" dirty="0"/>
                  <a:t>multi-head attention</a:t>
                </a:r>
                <a:r>
                  <a:rPr lang="zh-CN" altLang="en-US" dirty="0"/>
                  <a:t>）上进行不同的特征变换和注意力分配。这就使得模型在不同的注意力头中可以捕获到不同的细粒度语义和词间关系，例如短期依赖和长期依赖等多层次信息。</a:t>
                </a:r>
                <a:endParaRPr lang="en-US" altLang="zh-CN" dirty="0"/>
              </a:p>
              <a:p>
                <a:r>
                  <a:rPr lang="zh-CN" altLang="en-US" b="0" baseline="0" dirty="0"/>
                  <a:t>在实践中</a:t>
                </a:r>
                <a:r>
                  <a:rPr lang="en-US" altLang="zh-CN" b="0" baseline="0" dirty="0"/>
                  <a:t>, </a:t>
                </a:r>
                <a:r>
                  <a:rPr lang="zh-CN" altLang="en-US" b="0" baseline="0" dirty="0"/>
                  <a:t>最好让</a:t>
                </a:r>
                <a:r>
                  <a:rPr lang="en-US" altLang="zh-CN" b="0" baseline="0" dirty="0"/>
                  <a:t>V</a:t>
                </a:r>
                <a:r>
                  <a:rPr lang="zh-CN" altLang="en-US" b="0" baseline="0" dirty="0"/>
                  <a:t>的参数值与</a:t>
                </a:r>
                <a:r>
                  <a:rPr lang="en-US" altLang="zh-CN" b="0" baseline="0" dirty="0"/>
                  <a:t>Q</a:t>
                </a:r>
                <a:r>
                  <a:rPr lang="zh-CN" altLang="en-US" b="0" baseline="0" dirty="0"/>
                  <a:t>和</a:t>
                </a:r>
                <a:r>
                  <a:rPr lang="en-US" altLang="zh-CN" b="0" baseline="0" dirty="0"/>
                  <a:t>K</a:t>
                </a:r>
                <a:r>
                  <a:rPr lang="zh-CN" altLang="en-US" b="0" baseline="0" dirty="0"/>
                  <a:t>的参数值匹配</a:t>
                </a:r>
                <a:r>
                  <a:rPr lang="en-US" altLang="zh-CN" b="0" baseline="0" dirty="0"/>
                  <a:t>. </a:t>
                </a:r>
                <a:r>
                  <a:rPr lang="zh-CN" altLang="en-US" dirty="0"/>
                  <a:t>为了确保在注意力计算中保持一致性、实现正确的加权求和以及支持多头机制，</a:t>
                </a:r>
                <a:r>
                  <a:rPr lang="en-US" altLang="zh-CN" b="1" dirty="0"/>
                  <a:t>Q</a:t>
                </a:r>
                <a:r>
                  <a:rPr lang="zh-CN" altLang="en-US" b="1" dirty="0"/>
                  <a:t>、</a:t>
                </a:r>
                <a:r>
                  <a:rPr lang="en-US" altLang="zh-CN" b="1" dirty="0"/>
                  <a:t>K</a:t>
                </a:r>
                <a:r>
                  <a:rPr lang="zh-CN" altLang="en-US" b="1" dirty="0"/>
                  <a:t>、</a:t>
                </a:r>
                <a:r>
                  <a:rPr lang="en-US" altLang="zh-CN" b="1" dirty="0"/>
                  <a:t>V </a:t>
                </a:r>
                <a:r>
                  <a:rPr lang="zh-CN" altLang="en-US" b="1" dirty="0"/>
                  <a:t>的维度通常保持一致</a:t>
                </a:r>
                <a:r>
                  <a:rPr lang="zh-CN" altLang="en-US" dirty="0"/>
                  <a:t>。这不仅简化了计算过程，还提高了模型的稳定性和性能，使得</a:t>
                </a:r>
                <a:r>
                  <a:rPr lang="en-US" altLang="zh-CN" dirty="0"/>
                  <a:t>Transformer</a:t>
                </a:r>
                <a:r>
                  <a:rPr lang="zh-CN" altLang="en-US" dirty="0"/>
                  <a:t>能够有效学习词间的复杂关系和上下文信息。</a:t>
                </a:r>
                <a:endParaRPr lang="en-US" altLang="zh-CN" dirty="0"/>
              </a:p>
              <a:p>
                <a:endParaRPr lang="en-US" altLang="zh-CN" dirty="0"/>
              </a:p>
              <a:p>
                <a:r>
                  <a:rPr lang="zh-CN" altLang="en-US" b="1" dirty="0"/>
                  <a:t>先降维的原因</a:t>
                </a:r>
              </a:p>
              <a:p>
                <a:pPr>
                  <a:buFont typeface="Arial" panose="020B0604020202020204" pitchFamily="34" charset="0"/>
                  <a:buChar char="•"/>
                </a:pPr>
                <a:r>
                  <a:rPr lang="zh-CN" altLang="en-US" b="1" dirty="0"/>
                  <a:t>多头注意力的分头机制</a:t>
                </a:r>
                <a:r>
                  <a:rPr lang="zh-CN" altLang="en-US" dirty="0"/>
                  <a:t>：在多头注意力中，我们将输入向量分割成多个“头”，每个头会获得一个低维的子空间表示。在实现中，通常会将输入向量降维，使每个头处理的向量维度比输入的原始维度更小，这样可以降低每个头的计算开销。</a:t>
                </a:r>
              </a:p>
              <a:p>
                <a:pPr>
                  <a:buFont typeface="Arial" panose="020B0604020202020204" pitchFamily="34" charset="0"/>
                  <a:buChar char="•"/>
                </a:pPr>
                <a:r>
                  <a:rPr lang="zh-CN" altLang="en-US" b="1" dirty="0"/>
                  <a:t>减少计算复杂度</a:t>
                </a:r>
                <a:r>
                  <a:rPr lang="zh-CN" altLang="en-US" dirty="0"/>
                  <a:t>：如果直接在原始高维空间中进行多头操作，计算量会很大，因为每个头都要进行一系列矩阵运算。通过先降维，我们在每个头上可以使用较小的矩阵，显著降低了整体的计算复杂度，节约内存和时间。</a:t>
                </a:r>
              </a:p>
              <a:p>
                <a:r>
                  <a:rPr lang="zh-CN" altLang="en-US" b="1" dirty="0"/>
                  <a:t>多头输出的升维</a:t>
                </a:r>
              </a:p>
              <a:p>
                <a:pPr>
                  <a:buFont typeface="Arial" panose="020B0604020202020204" pitchFamily="34" charset="0"/>
                  <a:buChar char="•"/>
                </a:pPr>
                <a:r>
                  <a:rPr lang="zh-CN" altLang="en-US" b="1" dirty="0"/>
                  <a:t>头的拼接和升维</a:t>
                </a:r>
                <a:r>
                  <a:rPr lang="zh-CN" altLang="en-US" dirty="0"/>
                  <a:t>：在每个头中，生成的查询、键和值向量都是低维的。在计算完各头的注意力输出后，会将它们拼接成一个高维向量。这时，拼接后的向量维度是原始输入维度的倍数（例如，如果有 </a:t>
                </a:r>
                <a:r>
                  <a:rPr lang="en-US" altLang="zh-CN" dirty="0"/>
                  <a:t>8 </a:t>
                </a:r>
                <a:r>
                  <a:rPr lang="zh-CN" altLang="en-US" dirty="0"/>
                  <a:t>个头且每个头降维到原始维度的 </a:t>
                </a:r>
                <a:r>
                  <a:rPr lang="en-US" altLang="zh-CN" dirty="0"/>
                  <a:t>18\frac{1}{8}81​</a:t>
                </a:r>
                <a:r>
                  <a:rPr lang="zh-CN" altLang="en-US" dirty="0"/>
                  <a:t>，拼接后的维度会恢复到原始维度）。</a:t>
                </a:r>
              </a:p>
              <a:p>
                <a:pPr>
                  <a:buFont typeface="Arial" panose="020B0604020202020204" pitchFamily="34" charset="0"/>
                  <a:buChar char="•"/>
                </a:pPr>
                <a:r>
                  <a:rPr lang="zh-CN" altLang="en-US" b="1" dirty="0"/>
                  <a:t>升维确保一致的输出维度</a:t>
                </a:r>
                <a:r>
                  <a:rPr lang="zh-CN" altLang="en-US" dirty="0"/>
                  <a:t>：拼接后的高维向量通过一个线性变换矩阵升维，使其回到原始输入的维度。这一步保证了模型在多头注意力输出和后续层之间的维度一致性，从而使残差连接和层归一化等操作得以顺利进行。</a:t>
                </a:r>
                <a:endParaRPr lang="en-US" altLang="zh-CN" dirty="0"/>
              </a:p>
              <a:p>
                <a:pPr>
                  <a:buFont typeface="Arial" panose="020B0604020202020204" pitchFamily="34" charset="0"/>
                  <a:buNone/>
                </a:pPr>
                <a:r>
                  <a:rPr lang="zh-CN" altLang="en-US" b="1" dirty="0"/>
                  <a:t>这里对应的是原始论文中的</a:t>
                </a:r>
                <a:r>
                  <a:rPr lang="en-US" altLang="zh-CN" b="1" dirty="0"/>
                  <a:t>Multi-Head Attention</a:t>
                </a:r>
                <a:r>
                  <a:rPr lang="zh-CN" altLang="en-US" b="1" dirty="0"/>
                  <a:t>中的描述</a:t>
                </a:r>
                <a:r>
                  <a:rPr lang="en-US" altLang="zh-CN" b="1" dirty="0"/>
                  <a:t>, </a:t>
                </a:r>
                <a:r>
                  <a:rPr lang="zh-CN" altLang="en-US" b="1" dirty="0"/>
                  <a:t>即作者发现</a:t>
                </a:r>
                <a:r>
                  <a:rPr lang="en-US" altLang="zh-CN" b="1" dirty="0"/>
                  <a:t>, </a:t>
                </a:r>
                <a:r>
                  <a:rPr lang="zh-CN" altLang="en-US" b="1" dirty="0"/>
                  <a:t>将</a:t>
                </a:r>
                <a:r>
                  <a:rPr lang="en-US" altLang="zh-CN" b="1" dirty="0"/>
                  <a:t>Q, K, V</a:t>
                </a:r>
                <a:r>
                  <a:rPr lang="zh-CN" altLang="en-US" b="1" dirty="0"/>
                  <a:t>分别投影到</a:t>
                </a:r>
                <a:r>
                  <a:rPr lang="en-US" altLang="zh-CN" b="1" dirty="0" err="1"/>
                  <a:t>d_k</a:t>
                </a:r>
                <a:r>
                  <a:rPr lang="en-US" altLang="zh-CN" b="1" dirty="0"/>
                  <a:t>, </a:t>
                </a:r>
                <a:r>
                  <a:rPr lang="en-US" altLang="zh-CN" b="1" dirty="0" err="1"/>
                  <a:t>d_k</a:t>
                </a:r>
                <a:r>
                  <a:rPr lang="en-US" altLang="zh-CN" b="1" dirty="0"/>
                  <a:t>(</a:t>
                </a:r>
                <a:r>
                  <a:rPr lang="zh-CN" altLang="en-US" b="1" dirty="0"/>
                  <a:t>通常等于</a:t>
                </a:r>
                <a:r>
                  <a:rPr lang="en-US" altLang="zh-CN" b="1" dirty="0" err="1"/>
                  <a:t>d_model</a:t>
                </a:r>
                <a:r>
                  <a:rPr lang="en-US" altLang="zh-CN" b="1" dirty="0"/>
                  <a:t>)</a:t>
                </a:r>
                <a:r>
                  <a:rPr lang="zh-CN" altLang="en-US" b="1" dirty="0"/>
                  <a:t>和</a:t>
                </a:r>
                <a:r>
                  <a:rPr lang="en-US" altLang="zh-CN" b="1" dirty="0" err="1"/>
                  <a:t>d_v</a:t>
                </a:r>
                <a:r>
                  <a:rPr lang="zh-CN" altLang="en-US" b="1" dirty="0"/>
                  <a:t>的不同独立单位学习</a:t>
                </a:r>
                <a:r>
                  <a:rPr lang="en-US" altLang="zh-CN" b="1" dirty="0"/>
                  <a:t>h</a:t>
                </a:r>
                <a:r>
                  <a:rPr lang="zh-CN" altLang="en-US" b="1" dirty="0"/>
                  <a:t>次</a:t>
                </a:r>
                <a:r>
                  <a:rPr lang="en-US" altLang="zh-CN" b="1" dirty="0"/>
                  <a:t>, </a:t>
                </a:r>
                <a:r>
                  <a:rPr lang="zh-CN" altLang="en-US" b="1" dirty="0"/>
                  <a:t>而不是用</a:t>
                </a:r>
                <a:r>
                  <a:rPr lang="en-US" altLang="zh-CN" b="1" dirty="0" err="1"/>
                  <a:t>d_model</a:t>
                </a:r>
                <a:r>
                  <a:rPr lang="zh-CN" altLang="en-US" b="1" dirty="0"/>
                  <a:t>的</a:t>
                </a:r>
                <a:r>
                  <a:rPr lang="en-US" altLang="zh-CN" b="1" dirty="0"/>
                  <a:t>Q, K, V</a:t>
                </a:r>
                <a:r>
                  <a:rPr lang="zh-CN" altLang="en-US" b="1" dirty="0"/>
                  <a:t>执行单个注意力函数是有益的</a:t>
                </a:r>
                <a:r>
                  <a:rPr lang="en-US" altLang="zh-CN" b="1" dirty="0"/>
                  <a:t>.</a:t>
                </a:r>
                <a:endParaRPr lang="zh-CN" altLang="en-US" b="1" dirty="0"/>
              </a:p>
              <a:p>
                <a:endParaRPr lang="en-US" altLang="zh-CN" b="1" baseline="0" dirty="0"/>
              </a:p>
              <a:p>
                <a:r>
                  <a:rPr lang="en-US" altLang="zh-CN" b="0" baseline="0" dirty="0"/>
                  <a:t>Low rank transformation</a:t>
                </a:r>
                <a:r>
                  <a:rPr lang="zh-CN" altLang="en-US" b="0" baseline="0" dirty="0"/>
                  <a:t>可以</a:t>
                </a:r>
                <a:r>
                  <a:rPr lang="en-US" altLang="zh-CN" b="0" baseline="0" dirty="0"/>
                  <a:t>:</a:t>
                </a:r>
                <a:r>
                  <a:rPr lang="zh-CN" altLang="en-US" dirty="0"/>
                  <a:t>降低计算复杂性、减少参数数量以及提高模型的泛化能力</a:t>
                </a:r>
                <a:r>
                  <a:rPr lang="en-US" altLang="zh-CN" dirty="0"/>
                  <a:t>.</a:t>
                </a:r>
                <a:r>
                  <a:rPr lang="zh-CN" altLang="en-US" dirty="0"/>
                  <a:t>低秩变换能够在不显著降低模型性能的前提下，通过减少参数和计算量，带来更高效、更泛化的模型，有助于在资源受限的环境中运行。</a:t>
                </a:r>
                <a:endParaRPr lang="en-US" altLang="zh-CN" dirty="0"/>
              </a:p>
              <a:p>
                <a:r>
                  <a:rPr lang="zh-CN" altLang="en-US" b="1" dirty="0"/>
                  <a:t>降低计算复杂度</a:t>
                </a:r>
              </a:p>
              <a:p>
                <a:pPr>
                  <a:buFont typeface="Arial" panose="020B0604020202020204" pitchFamily="34" charset="0"/>
                  <a:buChar char="•"/>
                </a:pPr>
                <a:r>
                  <a:rPr lang="zh-CN" altLang="en-US" b="1" dirty="0"/>
                  <a:t>减少矩阵运算量</a:t>
                </a:r>
                <a:r>
                  <a:rPr lang="zh-CN" altLang="en-US" dirty="0"/>
                  <a:t>：在深度模型中，许多操作依赖于矩阵乘法。低秩变换可以通过对高维矩阵的近似来减少计算量，因为低秩矩阵只需少量的行和列就能近似表示完整的矩阵。</a:t>
                </a:r>
              </a:p>
              <a:p>
                <a:pPr>
                  <a:buFont typeface="Arial" panose="020B0604020202020204" pitchFamily="34" charset="0"/>
                  <a:buChar char="•"/>
                </a:pPr>
                <a:r>
                  <a:rPr lang="zh-CN" altLang="en-US" b="1" dirty="0"/>
                  <a:t>提升推理速度</a:t>
                </a:r>
                <a:r>
                  <a:rPr lang="zh-CN" altLang="en-US" dirty="0"/>
                  <a:t>：在推理阶段，低秩近似可以减少计算需求，尤其是在资源受限的设备（如移动设备、边缘设备）上，提高了模型的计算效率和响应速度。</a:t>
                </a:r>
              </a:p>
              <a:p>
                <a:r>
                  <a:rPr lang="en-US" altLang="zh-CN" b="1" dirty="0"/>
                  <a:t>2. </a:t>
                </a:r>
                <a:r>
                  <a:rPr lang="zh-CN" altLang="en-US" b="1" dirty="0"/>
                  <a:t>减少模型参数</a:t>
                </a:r>
              </a:p>
              <a:p>
                <a:pPr>
                  <a:buFont typeface="Arial" panose="020B0604020202020204" pitchFamily="34" charset="0"/>
                  <a:buChar char="•"/>
                </a:pPr>
                <a:r>
                  <a:rPr lang="zh-CN" altLang="en-US" b="1" dirty="0"/>
                  <a:t>参数压缩</a:t>
                </a:r>
                <a:r>
                  <a:rPr lang="zh-CN" altLang="en-US" dirty="0"/>
                  <a:t>：低秩矩阵可以用较少的参数近似表示原始矩阵，从而减少了模型的总参数量。这不仅降低了模型的存储需求，还减少了过拟合的风险。</a:t>
                </a:r>
              </a:p>
              <a:p>
                <a:pPr>
                  <a:buFont typeface="Arial" panose="020B0604020202020204" pitchFamily="34" charset="0"/>
                  <a:buChar char="•"/>
                </a:pPr>
                <a:r>
                  <a:rPr lang="zh-CN" altLang="en-US" b="1" dirty="0"/>
                  <a:t>节省存储空间</a:t>
                </a:r>
                <a:r>
                  <a:rPr lang="zh-CN" altLang="en-US" dirty="0"/>
                  <a:t>：对于需要在内存中存储大量参数的模型，低秩变换可以有效地减少内存占用，便于模型在小型设备上运行。</a:t>
                </a:r>
              </a:p>
              <a:p>
                <a:r>
                  <a:rPr lang="en-US" altLang="zh-CN" b="1" dirty="0"/>
                  <a:t>3. </a:t>
                </a:r>
                <a:r>
                  <a:rPr lang="zh-CN" altLang="en-US" b="1" dirty="0"/>
                  <a:t>提高泛化能力</a:t>
                </a:r>
              </a:p>
              <a:p>
                <a:pPr>
                  <a:buFont typeface="Arial" panose="020B0604020202020204" pitchFamily="34" charset="0"/>
                  <a:buChar char="•"/>
                </a:pPr>
                <a:r>
                  <a:rPr lang="zh-CN" altLang="en-US" b="1" dirty="0"/>
                  <a:t>减少冗余</a:t>
                </a:r>
                <a:r>
                  <a:rPr lang="zh-CN" altLang="en-US" dirty="0"/>
                  <a:t>：高维度表示中可能存在很多冗余信息，低秩变换能够去除这些冗余，只保留关键特征，帮助模型学习更重要的模式。</a:t>
                </a:r>
              </a:p>
              <a:p>
                <a:pPr>
                  <a:buFont typeface="Arial" panose="020B0604020202020204" pitchFamily="34" charset="0"/>
                  <a:buChar char="•"/>
                </a:pPr>
                <a:r>
                  <a:rPr lang="zh-CN" altLang="en-US" b="1" dirty="0"/>
                  <a:t>减少过拟合</a:t>
                </a:r>
                <a:r>
                  <a:rPr lang="zh-CN" altLang="en-US" dirty="0"/>
                  <a:t>：由于低秩近似限制了模型的自由度，模型更倾向于学习数据中的主要特征，而不是记住噪声和无关特征，提升了模型在新数据上的泛化能力。</a:t>
                </a:r>
              </a:p>
              <a:p>
                <a:r>
                  <a:rPr lang="en-US" altLang="zh-CN" b="1" dirty="0"/>
                  <a:t>4. </a:t>
                </a:r>
                <a:r>
                  <a:rPr lang="zh-CN" altLang="en-US" b="1" dirty="0"/>
                  <a:t>便于多任务学习和迁移学习</a:t>
                </a:r>
              </a:p>
              <a:p>
                <a:pPr>
                  <a:buFont typeface="Arial" panose="020B0604020202020204" pitchFamily="34" charset="0"/>
                  <a:buChar char="•"/>
                </a:pPr>
                <a:r>
                  <a:rPr lang="zh-CN" altLang="en-US" b="1" dirty="0"/>
                  <a:t>共享表示</a:t>
                </a:r>
                <a:r>
                  <a:rPr lang="zh-CN" altLang="en-US" dirty="0"/>
                  <a:t>：低秩变换能够提取出数据的核心低维表示，这些表示可以被多个任务共享，使得模型在多任务学习中表现更好。</a:t>
                </a:r>
              </a:p>
              <a:p>
                <a:pPr>
                  <a:buFont typeface="Arial" panose="020B0604020202020204" pitchFamily="34" charset="0"/>
                  <a:buChar char="•"/>
                </a:pPr>
                <a:r>
                  <a:rPr lang="zh-CN" altLang="en-US" b="1" dirty="0"/>
                  <a:t>迁移特征</a:t>
                </a:r>
                <a:r>
                  <a:rPr lang="zh-CN" altLang="en-US" dirty="0"/>
                  <a:t>：低秩特征可以跨不同数据集迁移，因为它们通常代表了基础性、通用性强的特征，有助于在新任务中快速适应。</a:t>
                </a:r>
              </a:p>
              <a:p>
                <a:r>
                  <a:rPr lang="en-US" altLang="zh-CN" b="1" dirty="0"/>
                  <a:t>5. </a:t>
                </a:r>
                <a:r>
                  <a:rPr lang="zh-CN" altLang="en-US" b="1" dirty="0"/>
                  <a:t>提高训练效率</a:t>
                </a:r>
              </a:p>
              <a:p>
                <a:pPr>
                  <a:buFont typeface="Arial" panose="020B0604020202020204" pitchFamily="34" charset="0"/>
                  <a:buChar char="•"/>
                </a:pPr>
                <a:r>
                  <a:rPr lang="zh-CN" altLang="en-US" b="1" dirty="0"/>
                  <a:t>梯度计算效率更高</a:t>
                </a:r>
                <a:r>
                  <a:rPr lang="zh-CN" altLang="en-US" dirty="0"/>
                  <a:t>：低秩表示减少了参数规模，使得梯度计算更为简洁，减少了计算开销。</a:t>
                </a:r>
              </a:p>
              <a:p>
                <a:pPr>
                  <a:buFont typeface="Arial" panose="020B0604020202020204" pitchFamily="34" charset="0"/>
                  <a:buChar char="•"/>
                </a:pPr>
                <a:r>
                  <a:rPr lang="zh-CN" altLang="en-US" b="1" dirty="0"/>
                  <a:t>加速收敛</a:t>
                </a:r>
                <a:r>
                  <a:rPr lang="zh-CN" altLang="en-US" dirty="0"/>
                  <a:t>：参数减少的情况下，优化器能够更快找到合适的参数，从而加速模型的训练收敛过程。</a:t>
                </a:r>
              </a:p>
              <a:p>
                <a:r>
                  <a:rPr lang="en-US" altLang="zh-CN" b="1" dirty="0"/>
                  <a:t>6. </a:t>
                </a:r>
                <a:r>
                  <a:rPr lang="zh-CN" altLang="en-US" b="1" dirty="0"/>
                  <a:t>特征去噪和降维</a:t>
                </a:r>
              </a:p>
              <a:p>
                <a:pPr>
                  <a:buFont typeface="Arial" panose="020B0604020202020204" pitchFamily="34" charset="0"/>
                  <a:buChar char="•"/>
                </a:pPr>
                <a:r>
                  <a:rPr lang="zh-CN" altLang="en-US" b="1" dirty="0"/>
                  <a:t>降噪</a:t>
                </a:r>
                <a:r>
                  <a:rPr lang="zh-CN" altLang="en-US" dirty="0"/>
                  <a:t>：在处理包含噪声的数据时，低秩变换可以提取主要信号并抑制噪声，使得模型更加鲁棒。</a:t>
                </a:r>
              </a:p>
              <a:p>
                <a:pPr>
                  <a:buFont typeface="Arial" panose="020B0604020202020204" pitchFamily="34" charset="0"/>
                  <a:buChar char="•"/>
                </a:pPr>
                <a:r>
                  <a:rPr lang="zh-CN" altLang="en-US" b="1" dirty="0"/>
                  <a:t>降维</a:t>
                </a:r>
                <a:r>
                  <a:rPr lang="zh-CN" altLang="en-US" dirty="0"/>
                  <a:t>：低秩变换可以作为一种降维方法，用于提取数据的主成分，有助于数据的可视化和分析。</a:t>
                </a:r>
              </a:p>
              <a:p>
                <a:endParaRPr lang="en-US" altLang="zh-CN" b="0" baseline="0" dirty="0"/>
              </a:p>
            </p:txBody>
          </p:sp>
        </mc:Fallback>
      </mc:AlternateContent>
      <p:sp>
        <p:nvSpPr>
          <p:cNvPr id="4" name="灯片编号占位符 3">
            <a:extLst>
              <a:ext uri="{FF2B5EF4-FFF2-40B4-BE49-F238E27FC236}">
                <a16:creationId xmlns:a16="http://schemas.microsoft.com/office/drawing/2014/main" id="{852A405E-3958-DDF7-0BA8-B67071E478ED}"/>
              </a:ext>
            </a:extLst>
          </p:cNvPr>
          <p:cNvSpPr>
            <a:spLocks noGrp="1"/>
          </p:cNvSpPr>
          <p:nvPr>
            <p:ph type="sldNum" sz="quarter" idx="5"/>
          </p:nvPr>
        </p:nvSpPr>
        <p:spPr/>
        <p:txBody>
          <a:bodyPr/>
          <a:lstStyle/>
          <a:p>
            <a:fld id="{EF20B82E-EF7D-4A61-B6BF-9954BCE8AF0C}" type="slidenum">
              <a:rPr lang="zh-CN" altLang="en-US" smtClean="0"/>
              <a:t>7</a:t>
            </a:fld>
            <a:endParaRPr lang="zh-CN" altLang="en-US"/>
          </a:p>
        </p:txBody>
      </p:sp>
    </p:spTree>
    <p:extLst>
      <p:ext uri="{BB962C8B-B14F-4D97-AF65-F5344CB8AC3E}">
        <p14:creationId xmlns:p14="http://schemas.microsoft.com/office/powerpoint/2010/main" val="391716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B0063-32B3-B07F-D7AD-DF0DEBA79E4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C2EAEC-9112-07A9-1C48-A9B39C5A178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0DA50EF-4894-52A6-8DF8-B12706380E15}"/>
              </a:ext>
            </a:extLst>
          </p:cNvPr>
          <p:cNvSpPr>
            <a:spLocks noGrp="1"/>
          </p:cNvSpPr>
          <p:nvPr>
            <p:ph type="body" idx="1"/>
          </p:nvPr>
        </p:nvSpPr>
        <p:spPr/>
        <p:txBody>
          <a:bodyPr/>
          <a:lstStyle/>
          <a:p>
            <a:r>
              <a:rPr lang="zh-CN" altLang="en-US" b="0" baseline="0" dirty="0"/>
              <a:t>在实际计算中</a:t>
            </a:r>
            <a:r>
              <a:rPr lang="en-US" altLang="zh-CN" b="0" baseline="0" dirty="0"/>
              <a:t>, </a:t>
            </a:r>
            <a:r>
              <a:rPr lang="zh-CN" altLang="en-US" b="0" baseline="0" dirty="0"/>
              <a:t>在单层注意力层中</a:t>
            </a:r>
            <a:r>
              <a:rPr lang="en-US" altLang="zh-CN" b="0" baseline="0" dirty="0"/>
              <a:t>, </a:t>
            </a:r>
            <a:r>
              <a:rPr lang="zh-CN" altLang="en-US" b="0" baseline="0" dirty="0"/>
              <a:t>对</a:t>
            </a:r>
            <a:r>
              <a:rPr lang="en-US" altLang="zh-CN" b="0" baseline="0" dirty="0"/>
              <a:t>V</a:t>
            </a:r>
            <a:r>
              <a:rPr lang="zh-CN" altLang="en-US" b="0" baseline="0" dirty="0"/>
              <a:t>的计算仅限于值降维矩阵</a:t>
            </a:r>
            <a:r>
              <a:rPr lang="en-US" altLang="zh-CN" b="0" baseline="0" dirty="0"/>
              <a:t>, </a:t>
            </a:r>
            <a:r>
              <a:rPr lang="zh-CN" altLang="en-US" b="0" baseline="0" dirty="0"/>
              <a:t>这样来节省计算资源并提高收益</a:t>
            </a:r>
            <a:r>
              <a:rPr lang="en-US" altLang="zh-CN" b="0" baseline="0" dirty="0"/>
              <a:t>.</a:t>
            </a:r>
          </a:p>
        </p:txBody>
      </p:sp>
      <p:sp>
        <p:nvSpPr>
          <p:cNvPr id="4" name="灯片编号占位符 3">
            <a:extLst>
              <a:ext uri="{FF2B5EF4-FFF2-40B4-BE49-F238E27FC236}">
                <a16:creationId xmlns:a16="http://schemas.microsoft.com/office/drawing/2014/main" id="{1E08FE95-CDFE-55D8-AF05-6F069545781F}"/>
              </a:ext>
            </a:extLst>
          </p:cNvPr>
          <p:cNvSpPr>
            <a:spLocks noGrp="1"/>
          </p:cNvSpPr>
          <p:nvPr>
            <p:ph type="sldNum" sz="quarter" idx="5"/>
          </p:nvPr>
        </p:nvSpPr>
        <p:spPr/>
        <p:txBody>
          <a:bodyPr/>
          <a:lstStyle/>
          <a:p>
            <a:fld id="{EF20B82E-EF7D-4A61-B6BF-9954BCE8AF0C}" type="slidenum">
              <a:rPr lang="zh-CN" altLang="en-US" smtClean="0"/>
              <a:t>8</a:t>
            </a:fld>
            <a:endParaRPr lang="zh-CN" altLang="en-US"/>
          </a:p>
        </p:txBody>
      </p:sp>
    </p:spTree>
    <p:extLst>
      <p:ext uri="{BB962C8B-B14F-4D97-AF65-F5344CB8AC3E}">
        <p14:creationId xmlns:p14="http://schemas.microsoft.com/office/powerpoint/2010/main" val="182452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77E4-E5E5-AFF3-6DBB-A958146E829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847324-21FC-31ED-1138-96C9568DC88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a:extLst>
                  <a:ext uri="{FF2B5EF4-FFF2-40B4-BE49-F238E27FC236}">
                    <a16:creationId xmlns:a16="http://schemas.microsoft.com/office/drawing/2014/main" id="{161CC8EC-86F6-4F6D-926D-C269DF02BA15}"/>
                  </a:ext>
                </a:extLst>
              </p:cNvPr>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altLang="zh-CN" b="0" i="1" baseline="0" dirty="0" smtClean="0">
                              <a:latin typeface="Cambria Math" panose="02040503050406030204" pitchFamily="18" charset="0"/>
                            </a:rPr>
                          </m:ctrlPr>
                        </m:sSubPr>
                        <m:e>
                          <m:r>
                            <a:rPr lang="en-US" altLang="zh-CN" b="0" i="1" baseline="0" dirty="0" smtClean="0">
                              <a:latin typeface="Cambria Math" panose="02040503050406030204" pitchFamily="18" charset="0"/>
                            </a:rPr>
                            <m:t>𝑑</m:t>
                          </m:r>
                        </m:e>
                        <m:sub>
                          <m:r>
                            <a:rPr lang="en-US" altLang="zh-CN" b="0" i="1" baseline="0" dirty="0" smtClean="0">
                              <a:latin typeface="Cambria Math" panose="02040503050406030204" pitchFamily="18" charset="0"/>
                            </a:rPr>
                            <m:t>𝑞</m:t>
                          </m:r>
                        </m:sub>
                      </m:sSub>
                      <m:r>
                        <a:rPr lang="en-US" altLang="zh-CN" b="0" i="1" baseline="0" dirty="0" smtClean="0">
                          <a:latin typeface="Cambria Math" panose="02040503050406030204" pitchFamily="18" charset="0"/>
                        </a:rPr>
                        <m:t>=</m:t>
                      </m:r>
                      <m:sSub>
                        <m:sSubPr>
                          <m:ctrlPr>
                            <a:rPr lang="en-US" altLang="zh-CN" b="0" i="1" baseline="0" dirty="0" err="1" smtClean="0">
                              <a:latin typeface="Cambria Math" panose="02040503050406030204" pitchFamily="18" charset="0"/>
                            </a:rPr>
                          </m:ctrlPr>
                        </m:sSubPr>
                        <m:e>
                          <m:r>
                            <a:rPr lang="en-US" altLang="zh-CN" b="0" i="1" baseline="0" dirty="0" err="1" smtClean="0">
                              <a:latin typeface="Cambria Math" panose="02040503050406030204" pitchFamily="18" charset="0"/>
                            </a:rPr>
                            <m:t>𝑑</m:t>
                          </m:r>
                        </m:e>
                        <m:sub>
                          <m:r>
                            <a:rPr lang="en-US" altLang="zh-CN" b="0" i="1" baseline="0" dirty="0" err="1" smtClean="0">
                              <a:latin typeface="Cambria Math" panose="02040503050406030204" pitchFamily="18" charset="0"/>
                            </a:rPr>
                            <m:t>𝑘</m:t>
                          </m:r>
                        </m:sub>
                      </m:sSub>
                      <m:r>
                        <a:rPr lang="en-US" altLang="zh-CN" b="0" i="1" baseline="0" dirty="0" smtClean="0">
                          <a:latin typeface="Cambria Math" panose="02040503050406030204" pitchFamily="18" charset="0"/>
                        </a:rPr>
                        <m:t>=</m:t>
                      </m:r>
                      <m:sSub>
                        <m:sSubPr>
                          <m:ctrlPr>
                            <a:rPr lang="en-US" altLang="zh-CN" b="0" i="1" baseline="0" dirty="0" err="1" smtClean="0">
                              <a:latin typeface="Cambria Math" panose="02040503050406030204" pitchFamily="18" charset="0"/>
                            </a:rPr>
                          </m:ctrlPr>
                        </m:sSubPr>
                        <m:e>
                          <m:r>
                            <a:rPr lang="en-US" altLang="zh-CN" b="0" i="1" baseline="0" dirty="0" err="1" smtClean="0">
                              <a:latin typeface="Cambria Math" panose="02040503050406030204" pitchFamily="18" charset="0"/>
                            </a:rPr>
                            <m:t>𝑑</m:t>
                          </m:r>
                        </m:e>
                        <m:sub>
                          <m:r>
                            <a:rPr lang="en-US" altLang="zh-CN" b="0" i="1" baseline="0" dirty="0" err="1" smtClean="0">
                              <a:latin typeface="Cambria Math" panose="02040503050406030204" pitchFamily="18" charset="0"/>
                            </a:rPr>
                            <m:t>𝑣</m:t>
                          </m:r>
                        </m:sub>
                      </m:sSub>
                      <m:r>
                        <a:rPr lang="en-US" altLang="zh-CN" b="0" i="1" baseline="0" dirty="0" smtClean="0">
                          <a:latin typeface="Cambria Math" panose="02040503050406030204" pitchFamily="18" charset="0"/>
                        </a:rPr>
                        <m:t>=</m:t>
                      </m:r>
                      <m:sSub>
                        <m:sSubPr>
                          <m:ctrlPr>
                            <a:rPr lang="en-US" altLang="zh-CN" b="0" i="1" baseline="0" dirty="0" err="1" smtClean="0">
                              <a:latin typeface="Cambria Math" panose="02040503050406030204" pitchFamily="18" charset="0"/>
                            </a:rPr>
                          </m:ctrlPr>
                        </m:sSubPr>
                        <m:e>
                          <m:r>
                            <a:rPr lang="en-US" altLang="zh-CN" b="0" i="1" baseline="0" dirty="0" err="1" smtClean="0">
                              <a:latin typeface="Cambria Math" panose="02040503050406030204" pitchFamily="18" charset="0"/>
                            </a:rPr>
                            <m:t>𝑑</m:t>
                          </m:r>
                        </m:e>
                        <m:sub>
                          <m:r>
                            <a:rPr lang="en-US" altLang="zh-CN" b="0" i="1" baseline="0" dirty="0" err="1" smtClean="0">
                              <a:latin typeface="Cambria Math" panose="02040503050406030204" pitchFamily="18" charset="0"/>
                            </a:rPr>
                            <m:t>𝑚𝑜𝑑𝑒𝑙</m:t>
                          </m:r>
                        </m:sub>
                      </m:sSub>
                      <m:r>
                        <a:rPr lang="en-US" altLang="zh-CN" b="0" i="1" baseline="0" dirty="0" smtClean="0">
                          <a:latin typeface="Cambria Math" panose="02040503050406030204" pitchFamily="18" charset="0"/>
                        </a:rPr>
                        <m:t>; </m:t>
                      </m:r>
                      <m:sSub>
                        <m:sSubPr>
                          <m:ctrlPr>
                            <a:rPr lang="en-US" altLang="zh-CN" b="0" i="1" baseline="0" dirty="0" err="1" smtClean="0">
                              <a:latin typeface="Cambria Math" panose="02040503050406030204" pitchFamily="18" charset="0"/>
                            </a:rPr>
                          </m:ctrlPr>
                        </m:sSubPr>
                        <m:e>
                          <m:r>
                            <a:rPr lang="en-US" altLang="zh-CN" b="0" i="1" baseline="0" dirty="0" err="1" smtClean="0">
                              <a:latin typeface="Cambria Math" panose="02040503050406030204" pitchFamily="18" charset="0"/>
                            </a:rPr>
                            <m:t>𝑑</m:t>
                          </m:r>
                        </m:e>
                        <m:sub>
                          <m:r>
                            <m:rPr>
                              <m:sty m:val="p"/>
                            </m:rPr>
                            <a:rPr lang="en-US" altLang="zh-CN" b="0" i="1" baseline="0" dirty="0" smtClean="0">
                              <a:latin typeface="Cambria Math" panose="02040503050406030204" pitchFamily="18" charset="0"/>
                            </a:rPr>
                            <m:t>e</m:t>
                          </m:r>
                          <m:r>
                            <a:rPr lang="en-US" altLang="zh-CN" b="0" i="1" baseline="0" dirty="0" err="1" smtClean="0">
                              <a:latin typeface="Cambria Math" panose="02040503050406030204" pitchFamily="18" charset="0"/>
                            </a:rPr>
                            <m:t>𝑚𝑏𝑒𝑑</m:t>
                          </m:r>
                        </m:sub>
                      </m:sSub>
                      <m:r>
                        <a:rPr lang="en-US" altLang="zh-CN" b="0" i="1" baseline="0" dirty="0" smtClean="0">
                          <a:latin typeface="Cambria Math" panose="02040503050406030204" pitchFamily="18" charset="0"/>
                        </a:rPr>
                        <m:t>≫</m:t>
                      </m:r>
                      <m:sSub>
                        <m:sSubPr>
                          <m:ctrlPr>
                            <a:rPr lang="en-US" altLang="zh-CN" b="0" i="1" baseline="0" dirty="0" err="1" smtClean="0">
                              <a:latin typeface="Cambria Math" panose="02040503050406030204" pitchFamily="18" charset="0"/>
                            </a:rPr>
                          </m:ctrlPr>
                        </m:sSubPr>
                        <m:e>
                          <m:r>
                            <a:rPr lang="en-US" altLang="zh-CN" b="0" i="1" baseline="0" dirty="0" err="1" smtClean="0">
                              <a:latin typeface="Cambria Math" panose="02040503050406030204" pitchFamily="18" charset="0"/>
                            </a:rPr>
                            <m:t>𝑑</m:t>
                          </m:r>
                        </m:e>
                        <m:sub>
                          <m:r>
                            <a:rPr lang="en-US" altLang="zh-CN" b="0" i="1" baseline="0" dirty="0" err="1" smtClean="0">
                              <a:latin typeface="Cambria Math" panose="02040503050406030204" pitchFamily="18" charset="0"/>
                            </a:rPr>
                            <m:t>𝑚𝑜𝑑𝑒𝑙</m:t>
                          </m:r>
                        </m:sub>
                      </m:sSub>
                    </m:oMath>
                  </m:oMathPara>
                </a14:m>
                <a:endParaRPr lang="en-US" altLang="zh-CN" b="0" baseline="0" dirty="0"/>
              </a:p>
            </p:txBody>
          </p:sp>
        </mc:Choice>
        <mc:Fallback xmlns="">
          <p:sp>
            <p:nvSpPr>
              <p:cNvPr id="3" name="备注占位符 2">
                <a:extLst>
                  <a:ext uri="{FF2B5EF4-FFF2-40B4-BE49-F238E27FC236}">
                    <a16:creationId xmlns:a16="http://schemas.microsoft.com/office/drawing/2014/main" id="{161CC8EC-86F6-4F6D-926D-C269DF02BA15}"/>
                  </a:ext>
                </a:extLst>
              </p:cNvPr>
              <p:cNvSpPr>
                <a:spLocks noGrp="1"/>
              </p:cNvSpPr>
              <p:nvPr>
                <p:ph type="body" idx="1"/>
              </p:nvPr>
            </p:nvSpPr>
            <p:spPr/>
            <p:txBody>
              <a:bodyPr/>
              <a:lstStyle/>
              <a:p>
                <a:r>
                  <a:rPr lang="en-US" altLang="zh-CN" b="0" i="0" baseline="0" dirty="0">
                    <a:latin typeface="Cambria Math" panose="02040503050406030204" pitchFamily="18" charset="0"/>
                  </a:rPr>
                  <a:t>𝑑_𝑞=</a:t>
                </a:r>
                <a:r>
                  <a:rPr lang="en-US" altLang="zh-CN" b="0" i="0" baseline="0" dirty="0" err="1">
                    <a:latin typeface="Cambria Math" panose="02040503050406030204" pitchFamily="18" charset="0"/>
                  </a:rPr>
                  <a:t>𝑑_𝑘</a:t>
                </a:r>
                <a:r>
                  <a:rPr lang="en-US" altLang="zh-CN" b="0" i="0" baseline="0" dirty="0">
                    <a:latin typeface="Cambria Math" panose="02040503050406030204" pitchFamily="18" charset="0"/>
                  </a:rPr>
                  <a:t>=</a:t>
                </a:r>
                <a:r>
                  <a:rPr lang="en-US" altLang="zh-CN" b="0" i="0" baseline="0" dirty="0" err="1">
                    <a:latin typeface="Cambria Math" panose="02040503050406030204" pitchFamily="18" charset="0"/>
                  </a:rPr>
                  <a:t>𝑑_𝑣</a:t>
                </a:r>
                <a:r>
                  <a:rPr lang="en-US" altLang="zh-CN" b="0" i="0" baseline="0" dirty="0">
                    <a:latin typeface="Cambria Math" panose="02040503050406030204" pitchFamily="18" charset="0"/>
                  </a:rPr>
                  <a:t>=</a:t>
                </a:r>
                <a:r>
                  <a:rPr lang="en-US" altLang="zh-CN" b="0" i="0" baseline="0" dirty="0" err="1">
                    <a:latin typeface="Cambria Math" panose="02040503050406030204" pitchFamily="18" charset="0"/>
                  </a:rPr>
                  <a:t>𝑑_𝑚𝑜𝑑𝑒𝑙</a:t>
                </a:r>
                <a:r>
                  <a:rPr lang="en-US" altLang="zh-CN" b="0" i="0" baseline="0" dirty="0">
                    <a:latin typeface="Cambria Math" panose="02040503050406030204" pitchFamily="18" charset="0"/>
                  </a:rPr>
                  <a:t>; </a:t>
                </a:r>
                <a:r>
                  <a:rPr lang="en-US" altLang="zh-CN" b="0" i="0" baseline="0" dirty="0" err="1">
                    <a:latin typeface="Cambria Math" panose="02040503050406030204" pitchFamily="18" charset="0"/>
                  </a:rPr>
                  <a:t>𝑑_</a:t>
                </a:r>
                <a:r>
                  <a:rPr lang="en-US" altLang="zh-CN" b="0" i="0" baseline="0" dirty="0">
                    <a:latin typeface="Cambria Math" panose="02040503050406030204" pitchFamily="18" charset="0"/>
                  </a:rPr>
                  <a:t>e</a:t>
                </a:r>
                <a:r>
                  <a:rPr lang="en-US" altLang="zh-CN" b="0" i="0" baseline="0" dirty="0" err="1">
                    <a:latin typeface="Cambria Math" panose="02040503050406030204" pitchFamily="18" charset="0"/>
                  </a:rPr>
                  <a:t>𝑚𝑏𝑒𝑑</a:t>
                </a:r>
                <a:r>
                  <a:rPr lang="en-US" altLang="zh-CN" b="0" i="0" baseline="0" dirty="0">
                    <a:latin typeface="Cambria Math" panose="02040503050406030204" pitchFamily="18" charset="0"/>
                  </a:rPr>
                  <a:t>≫</a:t>
                </a:r>
                <a:r>
                  <a:rPr lang="en-US" altLang="zh-CN" b="0" i="0" baseline="0" dirty="0" err="1">
                    <a:latin typeface="Cambria Math" panose="02040503050406030204" pitchFamily="18" charset="0"/>
                  </a:rPr>
                  <a:t>𝑑_𝑚𝑜𝑑𝑒𝑙</a:t>
                </a:r>
                <a:endParaRPr lang="en-US" altLang="zh-CN" b="0" baseline="0" dirty="0"/>
              </a:p>
            </p:txBody>
          </p:sp>
        </mc:Fallback>
      </mc:AlternateContent>
      <p:sp>
        <p:nvSpPr>
          <p:cNvPr id="4" name="灯片编号占位符 3">
            <a:extLst>
              <a:ext uri="{FF2B5EF4-FFF2-40B4-BE49-F238E27FC236}">
                <a16:creationId xmlns:a16="http://schemas.microsoft.com/office/drawing/2014/main" id="{6889D22B-0916-BD41-AA7F-4C9844196F57}"/>
              </a:ext>
            </a:extLst>
          </p:cNvPr>
          <p:cNvSpPr>
            <a:spLocks noGrp="1"/>
          </p:cNvSpPr>
          <p:nvPr>
            <p:ph type="sldNum" sz="quarter" idx="5"/>
          </p:nvPr>
        </p:nvSpPr>
        <p:spPr/>
        <p:txBody>
          <a:bodyPr/>
          <a:lstStyle/>
          <a:p>
            <a:fld id="{EF20B82E-EF7D-4A61-B6BF-9954BCE8AF0C}" type="slidenum">
              <a:rPr lang="zh-CN" altLang="en-US" smtClean="0"/>
              <a:t>9</a:t>
            </a:fld>
            <a:endParaRPr lang="zh-CN" altLang="en-US"/>
          </a:p>
        </p:txBody>
      </p:sp>
    </p:spTree>
    <p:extLst>
      <p:ext uri="{BB962C8B-B14F-4D97-AF65-F5344CB8AC3E}">
        <p14:creationId xmlns:p14="http://schemas.microsoft.com/office/powerpoint/2010/main" val="202760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在经过多层</a:t>
            </a:r>
            <a:r>
              <a:rPr lang="en-US" altLang="zh-CN" dirty="0" err="1"/>
              <a:t>Attention+MLP</a:t>
            </a:r>
            <a:r>
              <a:rPr lang="zh-CN" altLang="en-US" dirty="0"/>
              <a:t>迭代后</a:t>
            </a:r>
            <a:r>
              <a:rPr lang="en-US" altLang="zh-CN" dirty="0"/>
              <a:t>, </a:t>
            </a:r>
            <a:r>
              <a:rPr lang="zh-CN" altLang="en-US" dirty="0"/>
              <a:t>在最后获取的结果中</a:t>
            </a:r>
            <a:r>
              <a:rPr lang="en-US" altLang="zh-CN" dirty="0"/>
              <a:t>, </a:t>
            </a:r>
            <a:r>
              <a:rPr lang="zh-CN" altLang="en-US" dirty="0"/>
              <a:t>我们希望每个向量都能获取足够的信息</a:t>
            </a:r>
            <a:r>
              <a:rPr lang="en-US" altLang="zh-CN" dirty="0"/>
              <a:t>, </a:t>
            </a:r>
            <a:r>
              <a:rPr lang="zh-CN" altLang="en-US" dirty="0"/>
              <a:t>这些信息不仅来自上下文</a:t>
            </a:r>
            <a:r>
              <a:rPr lang="en-US" altLang="zh-CN" dirty="0"/>
              <a:t>, </a:t>
            </a:r>
            <a:r>
              <a:rPr lang="zh-CN" altLang="en-US" dirty="0"/>
              <a:t>还包括之前训练中获取的一般性知识</a:t>
            </a:r>
            <a:r>
              <a:rPr lang="en-US" altLang="zh-CN" dirty="0"/>
              <a:t>(</a:t>
            </a:r>
            <a:r>
              <a:rPr lang="zh-CN" altLang="en-US" dirty="0"/>
              <a:t>即世界知识</a:t>
            </a:r>
            <a:r>
              <a:rPr lang="en-US" altLang="zh-CN" dirty="0"/>
              <a:t>)</a:t>
            </a:r>
          </a:p>
          <a:p>
            <a:r>
              <a:rPr lang="zh-CN" altLang="en-US" dirty="0"/>
              <a:t>对于将</a:t>
            </a:r>
            <a:r>
              <a:rPr lang="en-US" altLang="zh-CN" dirty="0"/>
              <a:t>MLP</a:t>
            </a:r>
            <a:r>
              <a:rPr lang="zh-CN" altLang="en-US" dirty="0"/>
              <a:t>中结果与输入相加的内容可参见</a:t>
            </a:r>
            <a:r>
              <a:rPr lang="en-US" altLang="zh-CN" dirty="0"/>
              <a:t>Figure1</a:t>
            </a:r>
            <a:r>
              <a:rPr lang="zh-CN" altLang="en-US" dirty="0"/>
              <a:t>中的细节</a:t>
            </a:r>
            <a:r>
              <a:rPr lang="en-US" altLang="zh-CN" dirty="0"/>
              <a:t>, Feed Forward</a:t>
            </a:r>
            <a:r>
              <a:rPr lang="zh-CN" altLang="en-US" dirty="0"/>
              <a:t>上面的</a:t>
            </a:r>
            <a:r>
              <a:rPr lang="en-US" altLang="zh-CN" dirty="0" err="1"/>
              <a:t>Add&amp;Norm</a:t>
            </a:r>
            <a:r>
              <a:rPr lang="zh-CN" altLang="en-US" dirty="0"/>
              <a:t>的输入</a:t>
            </a:r>
            <a:r>
              <a:rPr lang="en-US" altLang="zh-CN" dirty="0"/>
              <a:t>.</a:t>
            </a:r>
          </a:p>
          <a:p>
            <a:endParaRPr lang="en-US" altLang="zh-CN" dirty="0"/>
          </a:p>
          <a:p>
            <a:r>
              <a:rPr lang="en-US" altLang="zh-CN" dirty="0"/>
              <a:t>MLP</a:t>
            </a:r>
            <a:r>
              <a:rPr lang="zh-CN" altLang="en-US" dirty="0"/>
              <a:t>中</a:t>
            </a:r>
            <a:r>
              <a:rPr lang="en-US" altLang="zh-CN" dirty="0"/>
              <a:t>, </a:t>
            </a:r>
            <a:r>
              <a:rPr lang="zh-CN" altLang="en-US" dirty="0"/>
              <a:t>我们计算每个</a:t>
            </a:r>
            <a:r>
              <a:rPr lang="en-US" altLang="zh-CN" dirty="0"/>
              <a:t>vector</a:t>
            </a:r>
            <a:r>
              <a:rPr lang="zh-CN" altLang="en-US" dirty="0"/>
              <a:t>中的各</a:t>
            </a:r>
            <a:r>
              <a:rPr lang="en-US" altLang="zh-CN" dirty="0"/>
              <a:t>dimension(</a:t>
            </a:r>
            <a:r>
              <a:rPr lang="zh-CN" altLang="en-US" dirty="0"/>
              <a:t>因为已经融合了许多上下文信息</a:t>
            </a:r>
            <a:r>
              <a:rPr lang="en-US" altLang="zh-CN" dirty="0"/>
              <a:t>, </a:t>
            </a:r>
            <a:r>
              <a:rPr lang="zh-CN" altLang="en-US" dirty="0"/>
              <a:t>并且其本身也并不是只有一个信息</a:t>
            </a:r>
            <a:r>
              <a:rPr lang="en-US" altLang="zh-CN" dirty="0"/>
              <a:t>, </a:t>
            </a:r>
            <a:r>
              <a:rPr lang="zh-CN" altLang="en-US" dirty="0"/>
              <a:t>因此假设各层中的各</a:t>
            </a:r>
            <a:r>
              <a:rPr lang="en-US" altLang="zh-CN" dirty="0"/>
              <a:t>dimension</a:t>
            </a:r>
            <a:r>
              <a:rPr lang="zh-CN" altLang="en-US" dirty="0"/>
              <a:t>代表一个信息</a:t>
            </a:r>
            <a:r>
              <a:rPr lang="en-US" altLang="zh-CN" dirty="0"/>
              <a:t>)</a:t>
            </a:r>
            <a:r>
              <a:rPr lang="zh-CN" altLang="en-US" dirty="0"/>
              <a:t>与对应的</a:t>
            </a:r>
            <a:r>
              <a:rPr lang="en-US" altLang="zh-CN" dirty="0"/>
              <a:t>knowledge</a:t>
            </a:r>
            <a:r>
              <a:rPr lang="zh-CN" altLang="en-US" dirty="0"/>
              <a:t>的匹配程度</a:t>
            </a:r>
            <a:r>
              <a:rPr lang="en-US" altLang="zh-CN" dirty="0"/>
              <a:t>, </a:t>
            </a:r>
            <a:r>
              <a:rPr lang="zh-CN" altLang="en-US" dirty="0"/>
              <a:t>并结合</a:t>
            </a:r>
            <a:r>
              <a:rPr lang="en-US" altLang="zh-CN" dirty="0"/>
              <a:t>Bias</a:t>
            </a:r>
            <a:r>
              <a:rPr lang="zh-CN" altLang="en-US" dirty="0"/>
              <a:t>统一结果</a:t>
            </a:r>
            <a:r>
              <a:rPr lang="en-US" altLang="zh-CN" dirty="0"/>
              <a:t>. </a:t>
            </a:r>
            <a:r>
              <a:rPr lang="zh-CN" altLang="en-US" dirty="0"/>
              <a:t>例子中询问的信息是是否是乔丹</a:t>
            </a:r>
            <a:r>
              <a:rPr lang="en-US" altLang="zh-CN" dirty="0"/>
              <a:t>(</a:t>
            </a:r>
            <a:r>
              <a:rPr lang="zh-CN" altLang="en-US" dirty="0"/>
              <a:t>姓和名同时匹配</a:t>
            </a:r>
            <a:r>
              <a:rPr lang="en-US" altLang="zh-CN" dirty="0"/>
              <a:t>), </a:t>
            </a:r>
            <a:r>
              <a:rPr lang="zh-CN" altLang="en-US" dirty="0"/>
              <a:t>而匹配的结果则是与乔丹有关</a:t>
            </a:r>
            <a:r>
              <a:rPr lang="en-US" altLang="zh-CN" dirty="0"/>
              <a:t>.</a:t>
            </a:r>
          </a:p>
          <a:p>
            <a:r>
              <a:rPr lang="en-US" altLang="zh-CN" dirty="0"/>
              <a:t>Linear</a:t>
            </a:r>
            <a:r>
              <a:rPr lang="zh-CN" altLang="en-US" dirty="0"/>
              <a:t>是一个线性函数</a:t>
            </a:r>
            <a:r>
              <a:rPr lang="en-US" altLang="zh-CN" dirty="0"/>
              <a:t>, </a:t>
            </a:r>
            <a:r>
              <a:rPr lang="zh-CN" altLang="en-US" dirty="0"/>
              <a:t>然而还有很多情况下</a:t>
            </a:r>
            <a:r>
              <a:rPr lang="en-US" altLang="zh-CN" dirty="0"/>
              <a:t>, </a:t>
            </a:r>
            <a:r>
              <a:rPr lang="zh-CN" altLang="en-US" dirty="0"/>
              <a:t>语言的相关性并不是线性的</a:t>
            </a:r>
            <a:r>
              <a:rPr lang="en-US" altLang="zh-CN" dirty="0"/>
              <a:t>, </a:t>
            </a:r>
            <a:r>
              <a:rPr lang="zh-CN" altLang="en-US" dirty="0"/>
              <a:t>就如同上面的例子</a:t>
            </a:r>
            <a:r>
              <a:rPr lang="en-US" altLang="zh-CN" dirty="0"/>
              <a:t>, </a:t>
            </a:r>
            <a:r>
              <a:rPr lang="zh-CN" altLang="en-US" dirty="0"/>
              <a:t>我们需要的只是简单的是或否</a:t>
            </a:r>
            <a:r>
              <a:rPr lang="en-US" altLang="zh-CN" dirty="0"/>
              <a:t>, </a:t>
            </a:r>
            <a:r>
              <a:rPr lang="zh-CN" altLang="en-US" dirty="0"/>
              <a:t>而不是线性相关性</a:t>
            </a:r>
            <a:r>
              <a:rPr lang="en-US" altLang="zh-CN" dirty="0"/>
              <a:t>, </a:t>
            </a:r>
            <a:r>
              <a:rPr lang="zh-CN" altLang="en-US" dirty="0"/>
              <a:t>即使有一点不同</a:t>
            </a:r>
            <a:r>
              <a:rPr lang="en-US" altLang="zh-CN" dirty="0"/>
              <a:t>, </a:t>
            </a:r>
            <a:r>
              <a:rPr lang="zh-CN" altLang="en-US" dirty="0"/>
              <a:t>他就不是这个人</a:t>
            </a:r>
            <a:r>
              <a:rPr lang="en-US" altLang="zh-CN" dirty="0"/>
              <a:t>(</a:t>
            </a:r>
            <a:r>
              <a:rPr lang="zh-CN" altLang="en-US" dirty="0"/>
              <a:t>而不是</a:t>
            </a:r>
            <a:r>
              <a:rPr lang="en-US" altLang="zh-CN" dirty="0"/>
              <a:t>50%</a:t>
            </a:r>
            <a:r>
              <a:rPr lang="zh-CN" altLang="en-US" dirty="0"/>
              <a:t>不是</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EF20B82E-EF7D-4A61-B6BF-9954BCE8AF0C}" type="slidenum">
              <a:rPr lang="zh-CN" altLang="en-US" smtClean="0"/>
              <a:t>10</a:t>
            </a:fld>
            <a:endParaRPr lang="zh-CN" altLang="en-US"/>
          </a:p>
        </p:txBody>
      </p:sp>
    </p:spTree>
    <p:extLst>
      <p:ext uri="{BB962C8B-B14F-4D97-AF65-F5344CB8AC3E}">
        <p14:creationId xmlns:p14="http://schemas.microsoft.com/office/powerpoint/2010/main" val="1359502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3489E-74E2-AB4E-E2F2-E8AA173842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F997D1-8407-554F-0D93-DE2F5CA559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B43BC6D-B6B7-5D77-5978-42DFB4CDD519}"/>
              </a:ext>
            </a:extLst>
          </p:cNvPr>
          <p:cNvSpPr>
            <a:spLocks noGrp="1"/>
          </p:cNvSpPr>
          <p:nvPr>
            <p:ph type="body" idx="1"/>
          </p:nvPr>
        </p:nvSpPr>
        <p:spPr/>
        <p:txBody>
          <a:bodyPr/>
          <a:lstStyle/>
          <a:p>
            <a:r>
              <a:rPr lang="zh-CN" altLang="en-US" dirty="0"/>
              <a:t>如果</a:t>
            </a:r>
            <a:r>
              <a:rPr lang="en-US" altLang="zh-CN" dirty="0"/>
              <a:t>n_0</a:t>
            </a:r>
            <a:r>
              <a:rPr lang="zh-CN" altLang="en-US" dirty="0"/>
              <a:t>为</a:t>
            </a:r>
            <a:r>
              <a:rPr lang="en-US" altLang="zh-CN" dirty="0"/>
              <a:t>1</a:t>
            </a:r>
            <a:r>
              <a:rPr lang="zh-CN" altLang="en-US" dirty="0"/>
              <a:t>或非零</a:t>
            </a:r>
            <a:r>
              <a:rPr lang="en-US" altLang="zh-CN" dirty="0"/>
              <a:t>, </a:t>
            </a:r>
            <a:r>
              <a:rPr lang="zh-CN" altLang="en-US" dirty="0"/>
              <a:t>表明该向量与乔丹有关</a:t>
            </a:r>
            <a:r>
              <a:rPr lang="en-US" altLang="zh-CN" dirty="0"/>
              <a:t>, </a:t>
            </a:r>
            <a:r>
              <a:rPr lang="zh-CN" altLang="en-US" dirty="0"/>
              <a:t>则激活该神经元</a:t>
            </a:r>
            <a:r>
              <a:rPr lang="en-US" altLang="zh-CN" dirty="0"/>
              <a:t>, </a:t>
            </a:r>
            <a:r>
              <a:rPr lang="zh-CN" altLang="en-US" dirty="0"/>
              <a:t>将其与</a:t>
            </a:r>
            <a:r>
              <a:rPr lang="en-US" altLang="zh-CN" dirty="0"/>
              <a:t>Basketball</a:t>
            </a:r>
            <a:r>
              <a:rPr lang="zh-CN" altLang="en-US" dirty="0"/>
              <a:t>等信息相关联</a:t>
            </a:r>
            <a:r>
              <a:rPr lang="en-US" altLang="zh-CN" dirty="0"/>
              <a:t>.</a:t>
            </a:r>
          </a:p>
        </p:txBody>
      </p:sp>
      <p:sp>
        <p:nvSpPr>
          <p:cNvPr id="4" name="灯片编号占位符 3">
            <a:extLst>
              <a:ext uri="{FF2B5EF4-FFF2-40B4-BE49-F238E27FC236}">
                <a16:creationId xmlns:a16="http://schemas.microsoft.com/office/drawing/2014/main" id="{87E18222-0809-7B72-1347-3F1D63D34375}"/>
              </a:ext>
            </a:extLst>
          </p:cNvPr>
          <p:cNvSpPr>
            <a:spLocks noGrp="1"/>
          </p:cNvSpPr>
          <p:nvPr>
            <p:ph type="sldNum" sz="quarter" idx="5"/>
          </p:nvPr>
        </p:nvSpPr>
        <p:spPr/>
        <p:txBody>
          <a:bodyPr/>
          <a:lstStyle/>
          <a:p>
            <a:fld id="{EF20B82E-EF7D-4A61-B6BF-9954BCE8AF0C}" type="slidenum">
              <a:rPr lang="zh-CN" altLang="en-US" smtClean="0"/>
              <a:t>11</a:t>
            </a:fld>
            <a:endParaRPr lang="zh-CN" altLang="en-US"/>
          </a:p>
        </p:txBody>
      </p:sp>
    </p:spTree>
    <p:extLst>
      <p:ext uri="{BB962C8B-B14F-4D97-AF65-F5344CB8AC3E}">
        <p14:creationId xmlns:p14="http://schemas.microsoft.com/office/powerpoint/2010/main" val="315088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8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2600" y="352358"/>
            <a:ext cx="10972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72000" rIns="0" bIns="72000"/>
          <a:lstStyle>
            <a:lvl1pPr algn="l" rtl="0" eaLnBrk="0" fontAlgn="base" hangingPunct="0">
              <a:spcBef>
                <a:spcPct val="0"/>
              </a:spcBef>
              <a:spcAft>
                <a:spcPct val="0"/>
              </a:spcAft>
              <a:defRPr lang="zh-CN" altLang="en-US" sz="2400" b="1" kern="1200">
                <a:solidFill>
                  <a:schemeClr val="accent1"/>
                </a:solidFill>
                <a:latin typeface="微软雅黑" panose="020B0503020204020204" pitchFamily="34" charset="-122"/>
                <a:ea typeface="微软雅黑" panose="020B0503020204020204" pitchFamily="34" charset="-122"/>
                <a:cs typeface="+mn-cs"/>
              </a:defRPr>
            </a:lvl1pPr>
          </a:lstStyle>
          <a:p>
            <a:pPr lvl="0" algn="l"/>
            <a:r>
              <a:rPr lang="zh-CN" altLang="en-US" dirty="0"/>
              <a:t>单击此处编辑母版标题样式</a:t>
            </a:r>
          </a:p>
        </p:txBody>
      </p:sp>
    </p:spTree>
    <p:extLst>
      <p:ext uri="{BB962C8B-B14F-4D97-AF65-F5344CB8AC3E}">
        <p14:creationId xmlns:p14="http://schemas.microsoft.com/office/powerpoint/2010/main" val="462207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任意多边形 19">
            <a:extLst>
              <a:ext uri="{FF2B5EF4-FFF2-40B4-BE49-F238E27FC236}">
                <a16:creationId xmlns:a16="http://schemas.microsoft.com/office/drawing/2014/main" id="{97F35A0B-FE2F-4668-904C-CC63AD1F0FC2}"/>
              </a:ext>
            </a:extLst>
          </p:cNvPr>
          <p:cNvSpPr/>
          <p:nvPr userDrawn="1"/>
        </p:nvSpPr>
        <p:spPr>
          <a:xfrm rot="10800000">
            <a:off x="-5" y="198849"/>
            <a:ext cx="12196230" cy="1531133"/>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051818">
                <a:moveTo>
                  <a:pt x="9143999" y="0"/>
                </a:moveTo>
                <a:lnTo>
                  <a:pt x="9143999" y="2051818"/>
                </a:lnTo>
                <a:lnTo>
                  <a:pt x="0" y="2051818"/>
                </a:lnTo>
                <a:lnTo>
                  <a:pt x="0" y="1204077"/>
                </a:lnTo>
                <a:lnTo>
                  <a:pt x="6027" y="1207403"/>
                </a:lnTo>
                <a:cubicBezTo>
                  <a:pt x="2066505" y="2238985"/>
                  <a:pt x="5621740" y="1499327"/>
                  <a:pt x="7674511" y="718908"/>
                </a:cubicBezTo>
                <a:cubicBezTo>
                  <a:pt x="8085065" y="562824"/>
                  <a:pt x="8552064" y="336225"/>
                  <a:pt x="9044856" y="57555"/>
                </a:cubicBezTo>
                <a:lnTo>
                  <a:pt x="9143999"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latin typeface="微软雅黑" panose="020B0503020204020204" pitchFamily="34" charset="-122"/>
              <a:ea typeface="微软雅黑" panose="020B0503020204020204" pitchFamily="34" charset="-122"/>
            </a:endParaRPr>
          </a:p>
        </p:txBody>
      </p:sp>
      <p:sp>
        <p:nvSpPr>
          <p:cNvPr id="8" name="任意多边形: 形状 7">
            <a:extLst>
              <a:ext uri="{FF2B5EF4-FFF2-40B4-BE49-F238E27FC236}">
                <a16:creationId xmlns:a16="http://schemas.microsoft.com/office/drawing/2014/main" id="{80D81BFD-B01F-4BB2-897E-BCF698B4D939}"/>
              </a:ext>
            </a:extLst>
          </p:cNvPr>
          <p:cNvSpPr/>
          <p:nvPr userDrawn="1"/>
        </p:nvSpPr>
        <p:spPr>
          <a:xfrm rot="10800000">
            <a:off x="0" y="-5"/>
            <a:ext cx="12192000" cy="1582061"/>
          </a:xfrm>
          <a:custGeom>
            <a:avLst/>
            <a:gdLst>
              <a:gd name="connsiteX0" fmla="*/ 12192000 w 12192000"/>
              <a:gd name="connsiteY0" fmla="*/ 1487914 h 1487914"/>
              <a:gd name="connsiteX1" fmla="*/ 0 w 12192000"/>
              <a:gd name="connsiteY1" fmla="*/ 1487914 h 1487914"/>
              <a:gd name="connsiteX2" fmla="*/ 0 w 12192000"/>
              <a:gd name="connsiteY2" fmla="*/ 464687 h 1487914"/>
              <a:gd name="connsiteX3" fmla="*/ 400424 w 12192000"/>
              <a:gd name="connsiteY3" fmla="*/ 531990 h 1487914"/>
              <a:gd name="connsiteX4" fmla="*/ 11146976 w 12192000"/>
              <a:gd name="connsiteY4" fmla="*/ 187933 h 1487914"/>
              <a:gd name="connsiteX5" fmla="*/ 11921298 w 12192000"/>
              <a:gd name="connsiteY5" fmla="*/ 53786 h 1487914"/>
              <a:gd name="connsiteX6" fmla="*/ 12192000 w 12192000"/>
              <a:gd name="connsiteY6" fmla="*/ 0 h 1487914"/>
              <a:gd name="connsiteX7" fmla="*/ 12192000 w 12192000"/>
              <a:gd name="connsiteY7"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1146976 w 12192000"/>
              <a:gd name="connsiteY3" fmla="*/ 187933 h 1487914"/>
              <a:gd name="connsiteX4" fmla="*/ 11921298 w 12192000"/>
              <a:gd name="connsiteY4" fmla="*/ 53786 h 1487914"/>
              <a:gd name="connsiteX5" fmla="*/ 12192000 w 12192000"/>
              <a:gd name="connsiteY5" fmla="*/ 0 h 1487914"/>
              <a:gd name="connsiteX6" fmla="*/ 12192000 w 12192000"/>
              <a:gd name="connsiteY6"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1146976 w 12192000"/>
              <a:gd name="connsiteY3" fmla="*/ 187933 h 1487914"/>
              <a:gd name="connsiteX4" fmla="*/ 11921298 w 12192000"/>
              <a:gd name="connsiteY4" fmla="*/ 53786 h 1487914"/>
              <a:gd name="connsiteX5" fmla="*/ 12192000 w 12192000"/>
              <a:gd name="connsiteY5" fmla="*/ 0 h 1487914"/>
              <a:gd name="connsiteX6" fmla="*/ 12192000 w 12192000"/>
              <a:gd name="connsiteY6"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1146976 w 12192000"/>
              <a:gd name="connsiteY3" fmla="*/ 187933 h 1487914"/>
              <a:gd name="connsiteX4" fmla="*/ 11921298 w 12192000"/>
              <a:gd name="connsiteY4" fmla="*/ 53786 h 1487914"/>
              <a:gd name="connsiteX5" fmla="*/ 12192000 w 12192000"/>
              <a:gd name="connsiteY5" fmla="*/ 0 h 1487914"/>
              <a:gd name="connsiteX6" fmla="*/ 12192000 w 12192000"/>
              <a:gd name="connsiteY6" fmla="*/ 1487914 h 1487914"/>
              <a:gd name="connsiteX0" fmla="*/ 12192000 w 12366837"/>
              <a:gd name="connsiteY0" fmla="*/ 1560914 h 1560914"/>
              <a:gd name="connsiteX1" fmla="*/ 0 w 12366837"/>
              <a:gd name="connsiteY1" fmla="*/ 1560914 h 1560914"/>
              <a:gd name="connsiteX2" fmla="*/ 0 w 12366837"/>
              <a:gd name="connsiteY2" fmla="*/ 537687 h 1560914"/>
              <a:gd name="connsiteX3" fmla="*/ 11146976 w 12366837"/>
              <a:gd name="connsiteY3" fmla="*/ 260933 h 1560914"/>
              <a:gd name="connsiteX4" fmla="*/ 12192000 w 12366837"/>
              <a:gd name="connsiteY4" fmla="*/ 73000 h 1560914"/>
              <a:gd name="connsiteX5" fmla="*/ 12192000 w 12366837"/>
              <a:gd name="connsiteY5" fmla="*/ 1560914 h 1560914"/>
              <a:gd name="connsiteX0" fmla="*/ 12192000 w 12192000"/>
              <a:gd name="connsiteY0" fmla="*/ 1575972 h 1575972"/>
              <a:gd name="connsiteX1" fmla="*/ 0 w 12192000"/>
              <a:gd name="connsiteY1" fmla="*/ 1575972 h 1575972"/>
              <a:gd name="connsiteX2" fmla="*/ 0 w 12192000"/>
              <a:gd name="connsiteY2" fmla="*/ 552745 h 1575972"/>
              <a:gd name="connsiteX3" fmla="*/ 11146976 w 12192000"/>
              <a:gd name="connsiteY3" fmla="*/ 275991 h 1575972"/>
              <a:gd name="connsiteX4" fmla="*/ 12192000 w 12192000"/>
              <a:gd name="connsiteY4" fmla="*/ 88058 h 1575972"/>
              <a:gd name="connsiteX5" fmla="*/ 12192000 w 12192000"/>
              <a:gd name="connsiteY5" fmla="*/ 1575972 h 1575972"/>
              <a:gd name="connsiteX0" fmla="*/ 12192000 w 12192000"/>
              <a:gd name="connsiteY0" fmla="*/ 1487914 h 1487914"/>
              <a:gd name="connsiteX1" fmla="*/ 0 w 12192000"/>
              <a:gd name="connsiteY1" fmla="*/ 1487914 h 1487914"/>
              <a:gd name="connsiteX2" fmla="*/ 0 w 12192000"/>
              <a:gd name="connsiteY2" fmla="*/ 464687 h 1487914"/>
              <a:gd name="connsiteX3" fmla="*/ 12192000 w 12192000"/>
              <a:gd name="connsiteY3" fmla="*/ 0 h 1487914"/>
              <a:gd name="connsiteX4" fmla="*/ 12192000 w 12192000"/>
              <a:gd name="connsiteY4"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2192000 w 12192000"/>
              <a:gd name="connsiteY3" fmla="*/ 0 h 1487914"/>
              <a:gd name="connsiteX4" fmla="*/ 12192000 w 12192000"/>
              <a:gd name="connsiteY4"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2192000 w 12192000"/>
              <a:gd name="connsiteY3" fmla="*/ 0 h 1487914"/>
              <a:gd name="connsiteX4" fmla="*/ 12192000 w 12192000"/>
              <a:gd name="connsiteY4"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2192000 w 12192000"/>
              <a:gd name="connsiteY3" fmla="*/ 0 h 1487914"/>
              <a:gd name="connsiteX4" fmla="*/ 12192000 w 12192000"/>
              <a:gd name="connsiteY4"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2192000 w 12192000"/>
              <a:gd name="connsiteY3" fmla="*/ 0 h 1487914"/>
              <a:gd name="connsiteX4" fmla="*/ 12192000 w 12192000"/>
              <a:gd name="connsiteY4" fmla="*/ 1487914 h 1487914"/>
              <a:gd name="connsiteX0" fmla="*/ 12192000 w 12192000"/>
              <a:gd name="connsiteY0" fmla="*/ 1487914 h 1487914"/>
              <a:gd name="connsiteX1" fmla="*/ 0 w 12192000"/>
              <a:gd name="connsiteY1" fmla="*/ 1487914 h 1487914"/>
              <a:gd name="connsiteX2" fmla="*/ 0 w 12192000"/>
              <a:gd name="connsiteY2" fmla="*/ 464687 h 1487914"/>
              <a:gd name="connsiteX3" fmla="*/ 12192000 w 12192000"/>
              <a:gd name="connsiteY3" fmla="*/ 0 h 1487914"/>
              <a:gd name="connsiteX4" fmla="*/ 12192000 w 12192000"/>
              <a:gd name="connsiteY4" fmla="*/ 1487914 h 1487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487914">
                <a:moveTo>
                  <a:pt x="12192000" y="1487914"/>
                </a:moveTo>
                <a:lnTo>
                  <a:pt x="0" y="1487914"/>
                </a:lnTo>
                <a:lnTo>
                  <a:pt x="0" y="464687"/>
                </a:lnTo>
                <a:cubicBezTo>
                  <a:pt x="1770742" y="740031"/>
                  <a:pt x="7460343" y="1105009"/>
                  <a:pt x="12192000" y="0"/>
                </a:cubicBezTo>
                <a:lnTo>
                  <a:pt x="12192000" y="1487914"/>
                </a:lnTo>
                <a:close/>
              </a:path>
            </a:pathLst>
          </a:cu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ea typeface="微软雅黑" panose="020B0503020204020204" pitchFamily="34" charset="-122"/>
            </a:endParaRPr>
          </a:p>
        </p:txBody>
      </p:sp>
      <p:sp>
        <p:nvSpPr>
          <p:cNvPr id="10" name="任意多边形 14">
            <a:extLst>
              <a:ext uri="{FF2B5EF4-FFF2-40B4-BE49-F238E27FC236}">
                <a16:creationId xmlns:a16="http://schemas.microsoft.com/office/drawing/2014/main" id="{ECD6A4BE-4C40-4FCB-A980-DE2DC4E997E3}"/>
              </a:ext>
            </a:extLst>
          </p:cNvPr>
          <p:cNvSpPr/>
          <p:nvPr/>
        </p:nvSpPr>
        <p:spPr>
          <a:xfrm>
            <a:off x="0" y="6227290"/>
            <a:ext cx="12196231" cy="63071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051818">
                <a:moveTo>
                  <a:pt x="9143999" y="0"/>
                </a:moveTo>
                <a:lnTo>
                  <a:pt x="9143999" y="2051818"/>
                </a:lnTo>
                <a:lnTo>
                  <a:pt x="0" y="2051818"/>
                </a:lnTo>
                <a:lnTo>
                  <a:pt x="0" y="1204077"/>
                </a:lnTo>
                <a:lnTo>
                  <a:pt x="6027" y="1207403"/>
                </a:lnTo>
                <a:cubicBezTo>
                  <a:pt x="2066505" y="2238985"/>
                  <a:pt x="5621740" y="1499327"/>
                  <a:pt x="7674511" y="718908"/>
                </a:cubicBezTo>
                <a:cubicBezTo>
                  <a:pt x="8085065" y="562824"/>
                  <a:pt x="8552064" y="336225"/>
                  <a:pt x="9044856" y="57555"/>
                </a:cubicBezTo>
                <a:lnTo>
                  <a:pt x="9143999"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D9C0C5C-2108-4047-A4AE-4C2447771E48}"/>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1049000" y="203200"/>
            <a:ext cx="584200" cy="584200"/>
          </a:xfrm>
          <a:prstGeom prst="rect">
            <a:avLst/>
          </a:prstGeom>
        </p:spPr>
      </p:pic>
      <p:sp>
        <p:nvSpPr>
          <p:cNvPr id="2" name="文本框 1">
            <a:extLst>
              <a:ext uri="{FF2B5EF4-FFF2-40B4-BE49-F238E27FC236}">
                <a16:creationId xmlns:a16="http://schemas.microsoft.com/office/drawing/2014/main" id="{ACF683C8-4C26-37C2-EC7D-CFE6ACB75582}"/>
              </a:ext>
            </a:extLst>
          </p:cNvPr>
          <p:cNvSpPr txBox="1"/>
          <p:nvPr userDrawn="1"/>
        </p:nvSpPr>
        <p:spPr>
          <a:xfrm>
            <a:off x="11506233" y="6538827"/>
            <a:ext cx="253933" cy="231946"/>
          </a:xfrm>
          <a:prstGeom prst="rect">
            <a:avLst/>
          </a:prstGeom>
          <a:noFill/>
          <a:ln>
            <a:noFill/>
          </a:ln>
        </p:spPr>
        <p:txBody>
          <a:bodyPr wrap="none" lIns="72000" tIns="72000" rIns="72000" bIns="72000" rtlCol="0" anchor="ctr">
            <a:noAutofit/>
          </a:bodyPr>
          <a:lstStyle/>
          <a:p>
            <a:pPr algn="ctr"/>
            <a:fld id="{CE5B7511-CC96-41DE-A965-D9C44FD5C89D}" type="slidenum">
              <a:rPr lang="zh-CN" altLang="en-US" sz="2000" b="1"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t>
            </a:fld>
            <a:endPar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901148439"/>
      </p:ext>
    </p:extLst>
  </p:cSld>
  <p:clrMap bg1="lt1" tx1="dk1" bg2="lt2" tx2="dk2" accent1="accent1" accent2="accent2" accent3="accent3" accent4="accent4" accent5="accent5" accent6="accent6" hlink="hlink" folHlink="folHlink"/>
  <p:sldLayoutIdLst>
    <p:sldLayoutId id="2147483704" r:id="rId1"/>
    <p:sldLayoutId id="214748370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3"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56AE9E4-4663-448A-A8ED-2ACA5863CC96}"/>
              </a:ext>
            </a:extLst>
          </p:cNvPr>
          <p:cNvPicPr>
            <a:picLocks/>
          </p:cNvPicPr>
          <p:nvPr/>
        </p:nvPicPr>
        <p:blipFill rotWithShape="1">
          <a:blip r:embed="rId2">
            <a:extLst>
              <a:ext uri="{28A0092B-C50C-407E-A947-70E740481C1C}">
                <a14:useLocalDpi xmlns:a14="http://schemas.microsoft.com/office/drawing/2010/main" val="0"/>
              </a:ext>
            </a:extLst>
          </a:blip>
          <a:srcRect t="3983" b="-19542"/>
          <a:stretch/>
        </p:blipFill>
        <p:spPr>
          <a:xfrm>
            <a:off x="0" y="0"/>
            <a:ext cx="12192000" cy="6811264"/>
          </a:xfrm>
          <a:prstGeom prst="rect">
            <a:avLst/>
          </a:prstGeom>
        </p:spPr>
      </p:pic>
      <p:grpSp>
        <p:nvGrpSpPr>
          <p:cNvPr id="3" name="组合 2">
            <a:extLst>
              <a:ext uri="{FF2B5EF4-FFF2-40B4-BE49-F238E27FC236}">
                <a16:creationId xmlns:a16="http://schemas.microsoft.com/office/drawing/2014/main" id="{89F823EF-0721-448F-B5C1-B945375231E6}"/>
              </a:ext>
            </a:extLst>
          </p:cNvPr>
          <p:cNvGrpSpPr/>
          <p:nvPr/>
        </p:nvGrpSpPr>
        <p:grpSpPr>
          <a:xfrm>
            <a:off x="0" y="3124200"/>
            <a:ext cx="12192000" cy="3733800"/>
            <a:chOff x="0" y="3312958"/>
            <a:chExt cx="12192000" cy="3830792"/>
          </a:xfrm>
        </p:grpSpPr>
        <p:sp>
          <p:nvSpPr>
            <p:cNvPr id="23" name="任意多边形: 形状 22">
              <a:extLst>
                <a:ext uri="{FF2B5EF4-FFF2-40B4-BE49-F238E27FC236}">
                  <a16:creationId xmlns:a16="http://schemas.microsoft.com/office/drawing/2014/main" id="{7842A79C-4014-419F-939E-93F9E3B2379D}"/>
                </a:ext>
              </a:extLst>
            </p:cNvPr>
            <p:cNvSpPr/>
            <p:nvPr/>
          </p:nvSpPr>
          <p:spPr>
            <a:xfrm flipH="1">
              <a:off x="0" y="3312958"/>
              <a:ext cx="12192000" cy="1725442"/>
            </a:xfrm>
            <a:custGeom>
              <a:avLst/>
              <a:gdLst>
                <a:gd name="connsiteX0" fmla="*/ 12192000 w 12192000"/>
                <a:gd name="connsiteY0" fmla="*/ 1085850 h 2432050"/>
                <a:gd name="connsiteX1" fmla="*/ 12192000 w 12192000"/>
                <a:gd name="connsiteY1" fmla="*/ 921385 h 2432050"/>
                <a:gd name="connsiteX2" fmla="*/ 6939915 w 12192000"/>
                <a:gd name="connsiteY2" fmla="*/ 2085975 h 2432050"/>
                <a:gd name="connsiteX3" fmla="*/ 0 w 12192000"/>
                <a:gd name="connsiteY3" fmla="*/ 0 h 2432050"/>
                <a:gd name="connsiteX4" fmla="*/ 0 w 12192000"/>
                <a:gd name="connsiteY4" fmla="*/ 1098550 h 2432050"/>
                <a:gd name="connsiteX5" fmla="*/ 6022975 w 12192000"/>
                <a:gd name="connsiteY5" fmla="*/ 2435860 h 2432050"/>
                <a:gd name="connsiteX6" fmla="*/ 12192000 w 12192000"/>
                <a:gd name="connsiteY6" fmla="*/ 1085850 h 24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432050">
                  <a:moveTo>
                    <a:pt x="12192000" y="1085850"/>
                  </a:moveTo>
                  <a:lnTo>
                    <a:pt x="12192000" y="921385"/>
                  </a:lnTo>
                  <a:cubicBezTo>
                    <a:pt x="10547985" y="1675765"/>
                    <a:pt x="8780780" y="2085975"/>
                    <a:pt x="6939915" y="2085975"/>
                  </a:cubicBezTo>
                  <a:cubicBezTo>
                    <a:pt x="4451350" y="2085975"/>
                    <a:pt x="2096135" y="1336040"/>
                    <a:pt x="0" y="0"/>
                  </a:cubicBezTo>
                  <a:lnTo>
                    <a:pt x="0" y="1098550"/>
                  </a:lnTo>
                  <a:cubicBezTo>
                    <a:pt x="1849120" y="1959610"/>
                    <a:pt x="3884930" y="2435860"/>
                    <a:pt x="6022975" y="2435860"/>
                  </a:cubicBezTo>
                  <a:cubicBezTo>
                    <a:pt x="8217535" y="2436495"/>
                    <a:pt x="10935335" y="1819275"/>
                    <a:pt x="12192000" y="1085850"/>
                  </a:cubicBezTo>
                  <a:close/>
                </a:path>
              </a:pathLst>
            </a:custGeom>
            <a:solidFill>
              <a:schemeClr val="accent1">
                <a:alpha val="8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zh-CN" altLang="en-US" sz="2400" kern="0">
                <a:solidFill>
                  <a:prstClr val="white"/>
                </a:solidFill>
                <a:latin typeface="微软雅黑" panose="020B0503020204020204" pitchFamily="34" charset="-122"/>
                <a:ea typeface="黑体" panose="02010609060101010101" pitchFamily="49" charset="-122"/>
              </a:endParaRPr>
            </a:p>
          </p:txBody>
        </p:sp>
        <p:sp>
          <p:nvSpPr>
            <p:cNvPr id="20" name="任意多边形: 形状 19">
              <a:extLst>
                <a:ext uri="{FF2B5EF4-FFF2-40B4-BE49-F238E27FC236}">
                  <a16:creationId xmlns:a16="http://schemas.microsoft.com/office/drawing/2014/main" id="{0ED815D2-6843-4633-BFAB-D0B4D03CA4A4}"/>
                </a:ext>
              </a:extLst>
            </p:cNvPr>
            <p:cNvSpPr/>
            <p:nvPr/>
          </p:nvSpPr>
          <p:spPr>
            <a:xfrm flipH="1">
              <a:off x="0" y="4054548"/>
              <a:ext cx="12192000" cy="3089202"/>
            </a:xfrm>
            <a:custGeom>
              <a:avLst/>
              <a:gdLst>
                <a:gd name="connsiteX0" fmla="*/ 12191368 w 12192000"/>
                <a:gd name="connsiteY0" fmla="*/ 0 h 3089202"/>
                <a:gd name="connsiteX1" fmla="*/ 12069968 w 12192000"/>
                <a:gd name="connsiteY1" fmla="*/ 48278 h 3089202"/>
                <a:gd name="connsiteX2" fmla="*/ 6022975 w 12192000"/>
                <a:gd name="connsiteY2" fmla="*/ 957527 h 3089202"/>
                <a:gd name="connsiteX3" fmla="*/ 0 w 12192000"/>
                <a:gd name="connsiteY3" fmla="*/ 8759 h 3089202"/>
                <a:gd name="connsiteX4" fmla="*/ 0 w 12192000"/>
                <a:gd name="connsiteY4" fmla="*/ 3089202 h 3089202"/>
                <a:gd name="connsiteX5" fmla="*/ 12192000 w 12192000"/>
                <a:gd name="connsiteY5" fmla="*/ 3089202 h 3089202"/>
                <a:gd name="connsiteX6" fmla="*/ 12191368 w 12192000"/>
                <a:gd name="connsiteY6" fmla="*/ 0 h 30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089202">
                  <a:moveTo>
                    <a:pt x="12191368" y="0"/>
                  </a:moveTo>
                  <a:lnTo>
                    <a:pt x="12069968" y="48278"/>
                  </a:lnTo>
                  <a:cubicBezTo>
                    <a:pt x="10765984" y="547025"/>
                    <a:pt x="8148955" y="957964"/>
                    <a:pt x="6022975" y="957527"/>
                  </a:cubicBezTo>
                  <a:cubicBezTo>
                    <a:pt x="3884930" y="957527"/>
                    <a:pt x="1849120" y="619647"/>
                    <a:pt x="0" y="8759"/>
                  </a:cubicBezTo>
                  <a:lnTo>
                    <a:pt x="0" y="3089202"/>
                  </a:lnTo>
                  <a:lnTo>
                    <a:pt x="12192000" y="3089202"/>
                  </a:lnTo>
                  <a:lnTo>
                    <a:pt x="12191368" y="0"/>
                  </a:lnTo>
                  <a:close/>
                </a:path>
              </a:pathLst>
            </a:custGeom>
            <a:solidFill>
              <a:schemeClr val="bg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zh-CN" altLang="en-US" sz="2400" kern="0" dirty="0">
                <a:solidFill>
                  <a:prstClr val="white"/>
                </a:solidFill>
                <a:latin typeface="微软雅黑" panose="020B0503020204020204" pitchFamily="34" charset="-122"/>
                <a:ea typeface="黑体" panose="02010609060101010101" pitchFamily="49" charset="-122"/>
              </a:endParaRPr>
            </a:p>
          </p:txBody>
        </p:sp>
      </p:grpSp>
      <p:sp>
        <p:nvSpPr>
          <p:cNvPr id="13" name="文本框 12">
            <a:extLst>
              <a:ext uri="{FF2B5EF4-FFF2-40B4-BE49-F238E27FC236}">
                <a16:creationId xmlns:a16="http://schemas.microsoft.com/office/drawing/2014/main" id="{2D333133-B779-4DA1-80BA-DF6BFCB972EA}"/>
              </a:ext>
            </a:extLst>
          </p:cNvPr>
          <p:cNvSpPr txBox="1"/>
          <p:nvPr/>
        </p:nvSpPr>
        <p:spPr>
          <a:xfrm>
            <a:off x="609600" y="5894943"/>
            <a:ext cx="1441420" cy="345094"/>
          </a:xfrm>
          <a:prstGeom prst="rect">
            <a:avLst/>
          </a:prstGeom>
          <a:noFill/>
        </p:spPr>
        <p:txBody>
          <a:bodyPr wrap="none"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汇报人：尹祯帅</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文本框 13">
            <a:extLst>
              <a:ext uri="{FF2B5EF4-FFF2-40B4-BE49-F238E27FC236}">
                <a16:creationId xmlns:a16="http://schemas.microsoft.com/office/drawing/2014/main" id="{97791BA2-8CEC-4F32-AD60-C7C15DC4AB94}"/>
              </a:ext>
            </a:extLst>
          </p:cNvPr>
          <p:cNvSpPr txBox="1"/>
          <p:nvPr/>
        </p:nvSpPr>
        <p:spPr>
          <a:xfrm>
            <a:off x="609600" y="5135560"/>
            <a:ext cx="5549533" cy="646331"/>
          </a:xfrm>
          <a:prstGeom prst="rect">
            <a:avLst/>
          </a:prstGeom>
          <a:solidFill>
            <a:schemeClr val="bg1">
              <a:alpha val="0"/>
            </a:schemeClr>
          </a:solidFill>
        </p:spPr>
        <p:txBody>
          <a:bodyPr wrap="none">
            <a:spAutoFit/>
          </a:bodyPr>
          <a:lstStyle>
            <a:lvl1pPr eaLnBrk="0" hangingPunct="0">
              <a:defRPr sz="2800" b="1">
                <a:solidFill>
                  <a:schemeClr val="accent1"/>
                </a:solidFill>
                <a:latin typeface="微软雅黑" pitchFamily="34" charset="-122"/>
                <a:ea typeface="微软雅黑" pitchFamily="34" charset="-122"/>
                <a:cs typeface="+mj-cs"/>
              </a:defRPr>
            </a:lvl1pPr>
            <a:lvl2pPr algn="r" eaLnBrk="0" hangingPunct="0">
              <a:defRPr sz="2000" b="1">
                <a:solidFill>
                  <a:srgbClr val="404040"/>
                </a:solidFill>
                <a:latin typeface="微软雅黑" panose="020B0503020204020204" pitchFamily="34" charset="-122"/>
                <a:ea typeface="微软雅黑" panose="020B0503020204020204" pitchFamily="34" charset="-122"/>
              </a:defRPr>
            </a:lvl2pPr>
            <a:lvl3pPr algn="r" eaLnBrk="0" hangingPunct="0">
              <a:defRPr sz="2000" b="1">
                <a:solidFill>
                  <a:srgbClr val="404040"/>
                </a:solidFill>
                <a:latin typeface="微软雅黑" panose="020B0503020204020204" pitchFamily="34" charset="-122"/>
                <a:ea typeface="微软雅黑" panose="020B0503020204020204" pitchFamily="34" charset="-122"/>
              </a:defRPr>
            </a:lvl3pPr>
            <a:lvl4pPr algn="r" eaLnBrk="0" hangingPunct="0">
              <a:defRPr sz="2000" b="1">
                <a:solidFill>
                  <a:srgbClr val="404040"/>
                </a:solidFill>
                <a:latin typeface="微软雅黑" panose="020B0503020204020204" pitchFamily="34" charset="-122"/>
                <a:ea typeface="微软雅黑" panose="020B0503020204020204" pitchFamily="34" charset="-122"/>
              </a:defRPr>
            </a:lvl4pPr>
            <a:lvl5pPr algn="r" eaLnBrk="0" hangingPunct="0">
              <a:defRPr sz="2000" b="1">
                <a:solidFill>
                  <a:srgbClr val="404040"/>
                </a:solidFill>
                <a:latin typeface="微软雅黑" panose="020B0503020204020204" pitchFamily="34" charset="-122"/>
                <a:ea typeface="微软雅黑" panose="020B0503020204020204" pitchFamily="34" charset="-122"/>
              </a:defRPr>
            </a:lvl5pPr>
            <a:lvl6pPr marL="457200" algn="r" fontAlgn="base">
              <a:spcBef>
                <a:spcPct val="0"/>
              </a:spcBef>
              <a:spcAft>
                <a:spcPct val="0"/>
              </a:spcAft>
              <a:defRPr>
                <a:latin typeface="Arial" charset="0"/>
                <a:ea typeface="宋体" charset="-122"/>
              </a:defRPr>
            </a:lvl6pPr>
            <a:lvl7pPr marL="914400" algn="r" fontAlgn="base">
              <a:spcBef>
                <a:spcPct val="0"/>
              </a:spcBef>
              <a:spcAft>
                <a:spcPct val="0"/>
              </a:spcAft>
              <a:defRPr>
                <a:latin typeface="Arial" charset="0"/>
                <a:ea typeface="宋体" charset="-122"/>
              </a:defRPr>
            </a:lvl7pPr>
            <a:lvl8pPr marL="1371600" algn="r" fontAlgn="base">
              <a:spcBef>
                <a:spcPct val="0"/>
              </a:spcBef>
              <a:spcAft>
                <a:spcPct val="0"/>
              </a:spcAft>
              <a:defRPr>
                <a:latin typeface="Arial" charset="0"/>
                <a:ea typeface="宋体" charset="-122"/>
              </a:defRPr>
            </a:lvl8pPr>
            <a:lvl9pPr marL="1828800" algn="r" fontAlgn="base">
              <a:spcBef>
                <a:spcPct val="0"/>
              </a:spcBef>
              <a:spcAft>
                <a:spcPct val="0"/>
              </a:spcAft>
              <a:defRPr>
                <a:latin typeface="Arial" charset="0"/>
                <a:ea typeface="宋体" charset="-122"/>
              </a:defRPr>
            </a:lvl9pPr>
          </a:lstStyle>
          <a:p>
            <a:r>
              <a:rPr lang="en-US" altLang="zh-CN" sz="3600" dirty="0">
                <a:latin typeface="+mj-lt"/>
                <a:sym typeface="微软雅黑" panose="020B0503020204020204" pitchFamily="34" charset="-122"/>
              </a:rPr>
              <a:t>Transformer’s architecture</a:t>
            </a:r>
            <a:endParaRPr lang="zh-CN" altLang="en-US" sz="3600" dirty="0">
              <a:latin typeface="+mj-lt"/>
              <a:sym typeface="微软雅黑" panose="020B0503020204020204" pitchFamily="34" charset="-122"/>
            </a:endParaRPr>
          </a:p>
        </p:txBody>
      </p:sp>
      <p:pic>
        <p:nvPicPr>
          <p:cNvPr id="6" name="图片 5">
            <a:extLst>
              <a:ext uri="{FF2B5EF4-FFF2-40B4-BE49-F238E27FC236}">
                <a16:creationId xmlns:a16="http://schemas.microsoft.com/office/drawing/2014/main" id="{0040DB63-C77F-4925-98B5-6ED426B08FD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160000" y="4889500"/>
            <a:ext cx="1524000" cy="1524000"/>
          </a:xfrm>
          <a:prstGeom prst="rect">
            <a:avLst/>
          </a:prstGeom>
        </p:spPr>
      </p:pic>
    </p:spTree>
    <p:extLst>
      <p:ext uri="{BB962C8B-B14F-4D97-AF65-F5344CB8AC3E}">
        <p14:creationId xmlns:p14="http://schemas.microsoft.com/office/powerpoint/2010/main" val="406870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26D6D4-DA8B-29AF-A405-36ACF7BCD994}"/>
              </a:ext>
            </a:extLst>
          </p:cNvPr>
          <p:cNvSpPr>
            <a:spLocks noGrp="1"/>
          </p:cNvSpPr>
          <p:nvPr>
            <p:ph type="title"/>
          </p:nvPr>
        </p:nvSpPr>
        <p:spPr/>
        <p:txBody>
          <a:bodyPr/>
          <a:lstStyle/>
          <a:p>
            <a:r>
              <a:rPr lang="en-US" altLang="zh-CN" dirty="0"/>
              <a:t>MLP Multilayer Perception</a:t>
            </a:r>
            <a:endParaRPr lang="zh-CN" altLang="en-US" dirty="0"/>
          </a:p>
        </p:txBody>
      </p:sp>
      <p:pic>
        <p:nvPicPr>
          <p:cNvPr id="10" name="图片 9">
            <a:extLst>
              <a:ext uri="{FF2B5EF4-FFF2-40B4-BE49-F238E27FC236}">
                <a16:creationId xmlns:a16="http://schemas.microsoft.com/office/drawing/2014/main" id="{271241E0-7904-E211-C9FB-5BD99220E7EB}"/>
              </a:ext>
            </a:extLst>
          </p:cNvPr>
          <p:cNvPicPr>
            <a:picLocks noChangeAspect="1"/>
          </p:cNvPicPr>
          <p:nvPr/>
        </p:nvPicPr>
        <p:blipFill>
          <a:blip r:embed="rId3"/>
          <a:stretch>
            <a:fillRect/>
          </a:stretch>
        </p:blipFill>
        <p:spPr>
          <a:xfrm>
            <a:off x="258856" y="1621730"/>
            <a:ext cx="5551394" cy="1807270"/>
          </a:xfrm>
          <a:prstGeom prst="rect">
            <a:avLst/>
          </a:prstGeom>
        </p:spPr>
      </p:pic>
      <p:sp>
        <p:nvSpPr>
          <p:cNvPr id="11" name="文本框 10">
            <a:extLst>
              <a:ext uri="{FF2B5EF4-FFF2-40B4-BE49-F238E27FC236}">
                <a16:creationId xmlns:a16="http://schemas.microsoft.com/office/drawing/2014/main" id="{7262E22A-EFD3-40E7-C361-EFFB2CCB7675}"/>
              </a:ext>
            </a:extLst>
          </p:cNvPr>
          <p:cNvSpPr txBox="1"/>
          <p:nvPr/>
        </p:nvSpPr>
        <p:spPr>
          <a:xfrm>
            <a:off x="529508" y="5236270"/>
            <a:ext cx="5010089" cy="369332"/>
          </a:xfrm>
          <a:prstGeom prst="rect">
            <a:avLst/>
          </a:prstGeom>
          <a:noFill/>
        </p:spPr>
        <p:txBody>
          <a:bodyPr wrap="none" rtlCol="0">
            <a:spAutoFit/>
          </a:bodyPr>
          <a:lstStyle/>
          <a:p>
            <a:r>
              <a:rPr lang="en-US" altLang="zh-CN" dirty="0"/>
              <a:t>Do not talk to each other, but to find what is relative</a:t>
            </a:r>
            <a:endParaRPr lang="zh-CN" altLang="en-US" dirty="0"/>
          </a:p>
        </p:txBody>
      </p:sp>
      <p:pic>
        <p:nvPicPr>
          <p:cNvPr id="13" name="图片 12">
            <a:extLst>
              <a:ext uri="{FF2B5EF4-FFF2-40B4-BE49-F238E27FC236}">
                <a16:creationId xmlns:a16="http://schemas.microsoft.com/office/drawing/2014/main" id="{EC0691B1-6B87-2488-45EC-B8F870F05926}"/>
              </a:ext>
            </a:extLst>
          </p:cNvPr>
          <p:cNvPicPr>
            <a:picLocks noChangeAspect="1"/>
          </p:cNvPicPr>
          <p:nvPr/>
        </p:nvPicPr>
        <p:blipFill>
          <a:blip r:embed="rId4"/>
          <a:stretch>
            <a:fillRect/>
          </a:stretch>
        </p:blipFill>
        <p:spPr>
          <a:xfrm>
            <a:off x="258856" y="3554129"/>
            <a:ext cx="5551394" cy="1682141"/>
          </a:xfrm>
          <a:prstGeom prst="rect">
            <a:avLst/>
          </a:prstGeom>
        </p:spPr>
      </p:pic>
      <p:pic>
        <p:nvPicPr>
          <p:cNvPr id="15" name="图片 14">
            <a:extLst>
              <a:ext uri="{FF2B5EF4-FFF2-40B4-BE49-F238E27FC236}">
                <a16:creationId xmlns:a16="http://schemas.microsoft.com/office/drawing/2014/main" id="{3D45D4C2-973C-71C4-74B3-96AC7F886D00}"/>
              </a:ext>
            </a:extLst>
          </p:cNvPr>
          <p:cNvPicPr>
            <a:picLocks noChangeAspect="1"/>
          </p:cNvPicPr>
          <p:nvPr/>
        </p:nvPicPr>
        <p:blipFill>
          <a:blip r:embed="rId5"/>
          <a:stretch>
            <a:fillRect/>
          </a:stretch>
        </p:blipFill>
        <p:spPr>
          <a:xfrm>
            <a:off x="6096000" y="3551878"/>
            <a:ext cx="5928360" cy="1684391"/>
          </a:xfrm>
          <a:prstGeom prst="rect">
            <a:avLst/>
          </a:prstGeom>
        </p:spPr>
      </p:pic>
      <p:sp>
        <p:nvSpPr>
          <p:cNvPr id="16" name="文本框 15">
            <a:extLst>
              <a:ext uri="{FF2B5EF4-FFF2-40B4-BE49-F238E27FC236}">
                <a16:creationId xmlns:a16="http://schemas.microsoft.com/office/drawing/2014/main" id="{58EE902C-8609-C9DF-35BD-BADBF10AFE7D}"/>
              </a:ext>
            </a:extLst>
          </p:cNvPr>
          <p:cNvSpPr txBox="1"/>
          <p:nvPr/>
        </p:nvSpPr>
        <p:spPr>
          <a:xfrm>
            <a:off x="6009216" y="5605602"/>
            <a:ext cx="6101927" cy="369332"/>
          </a:xfrm>
          <a:prstGeom prst="rect">
            <a:avLst/>
          </a:prstGeom>
          <a:noFill/>
        </p:spPr>
        <p:txBody>
          <a:bodyPr wrap="none" rtlCol="0">
            <a:spAutoFit/>
          </a:bodyPr>
          <a:lstStyle/>
          <a:p>
            <a:r>
              <a:rPr lang="en-US" altLang="zh-CN" dirty="0"/>
              <a:t>To calculate each vector’s each dimension with each knowledge</a:t>
            </a:r>
            <a:endParaRPr lang="zh-CN" altLang="en-US" dirty="0"/>
          </a:p>
        </p:txBody>
      </p:sp>
      <p:pic>
        <p:nvPicPr>
          <p:cNvPr id="18" name="图片 17">
            <a:extLst>
              <a:ext uri="{FF2B5EF4-FFF2-40B4-BE49-F238E27FC236}">
                <a16:creationId xmlns:a16="http://schemas.microsoft.com/office/drawing/2014/main" id="{8DF70D33-4903-08FD-3981-0CCEBA5CD874}"/>
              </a:ext>
            </a:extLst>
          </p:cNvPr>
          <p:cNvPicPr>
            <a:picLocks noChangeAspect="1"/>
          </p:cNvPicPr>
          <p:nvPr/>
        </p:nvPicPr>
        <p:blipFill>
          <a:blip r:embed="rId6"/>
          <a:stretch>
            <a:fillRect/>
          </a:stretch>
        </p:blipFill>
        <p:spPr>
          <a:xfrm>
            <a:off x="6096000" y="1337310"/>
            <a:ext cx="5933237" cy="2091690"/>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64D76BC-339A-196C-7CC3-C8E61A981EB7}"/>
                  </a:ext>
                </a:extLst>
              </p:cNvPr>
              <p:cNvSpPr txBox="1"/>
              <p:nvPr/>
            </p:nvSpPr>
            <p:spPr>
              <a:xfrm>
                <a:off x="8505379" y="5236270"/>
                <a:ext cx="1210524" cy="369332"/>
              </a:xfrm>
              <a:prstGeom prst="rect">
                <a:avLst/>
              </a:prstGeom>
              <a:noFill/>
            </p:spPr>
            <p:txBody>
              <a:bodyPr wrap="none" rtlCol="0">
                <a:spAutoFit/>
              </a:bodyPr>
              <a:lstStyle>
                <a:defPPr>
                  <a:defRPr lang="en-US"/>
                </a:defPPr>
                <a:lvl1pPr>
                  <a:defRPr/>
                </a:lvl1pPr>
              </a:lstStyle>
              <a:p>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𝑥</m:t>
                      </m:r>
                      <m:sSub>
                        <m:sSubPr>
                          <m:ctrlPr>
                            <a:rPr lang="en-US" altLang="zh-CN" i="1" dirty="0" smtClean="0">
                              <a:latin typeface="Cambria Math" panose="02040503050406030204" pitchFamily="18" charset="0"/>
                            </a:rPr>
                          </m:ctrlPr>
                        </m:sSubPr>
                        <m:e>
                          <m:r>
                            <a:rPr lang="zh-CN" altLang="en-US" i="1" dirty="0" smtClean="0">
                              <a:latin typeface="Cambria Math" panose="02040503050406030204" pitchFamily="18" charset="0"/>
                            </a:rPr>
                            <m:t>𝑊</m:t>
                          </m:r>
                        </m:e>
                        <m:sub>
                          <m:r>
                            <a:rPr lang="zh-CN" altLang="en-US" i="1" dirty="0" smtClean="0">
                              <a:latin typeface="Cambria Math" panose="02040503050406030204" pitchFamily="18" charset="0"/>
                            </a:rPr>
                            <m:t>1</m:t>
                          </m:r>
                        </m:sub>
                      </m:sSub>
                      <m:r>
                        <a:rPr lang="zh-CN" altLang="en-US" i="1" dirty="0">
                          <a:latin typeface="Cambria Math" panose="02040503050406030204" pitchFamily="18" charset="0"/>
                        </a:rPr>
                        <m:t>+ </m:t>
                      </m:r>
                      <m:sSub>
                        <m:sSubPr>
                          <m:ctrlPr>
                            <a:rPr lang="en-US" altLang="zh-CN" i="1" dirty="0" smtClean="0">
                              <a:latin typeface="Cambria Math" panose="02040503050406030204" pitchFamily="18" charset="0"/>
                            </a:rPr>
                          </m:ctrlPr>
                        </m:sSubPr>
                        <m:e>
                          <m:r>
                            <a:rPr lang="zh-CN" altLang="en-US" i="1" dirty="0" smtClean="0">
                              <a:latin typeface="Cambria Math" panose="02040503050406030204" pitchFamily="18" charset="0"/>
                            </a:rPr>
                            <m:t>𝑏</m:t>
                          </m:r>
                        </m:e>
                        <m:sub>
                          <m:r>
                            <a:rPr lang="zh-CN" altLang="en-US" i="1" dirty="0" smtClean="0">
                              <a:latin typeface="Cambria Math" panose="02040503050406030204" pitchFamily="18" charset="0"/>
                            </a:rPr>
                            <m:t>1</m:t>
                          </m:r>
                        </m:sub>
                      </m:sSub>
                    </m:oMath>
                  </m:oMathPara>
                </a14:m>
                <a:endParaRPr lang="zh-CN" altLang="en-US" dirty="0"/>
              </a:p>
            </p:txBody>
          </p:sp>
        </mc:Choice>
        <mc:Fallback xmlns="">
          <p:sp>
            <p:nvSpPr>
              <p:cNvPr id="20" name="文本框 19">
                <a:extLst>
                  <a:ext uri="{FF2B5EF4-FFF2-40B4-BE49-F238E27FC236}">
                    <a16:creationId xmlns:a16="http://schemas.microsoft.com/office/drawing/2014/main" id="{064D76BC-339A-196C-7CC3-C8E61A981EB7}"/>
                  </a:ext>
                </a:extLst>
              </p:cNvPr>
              <p:cNvSpPr txBox="1">
                <a:spLocks noRot="1" noChangeAspect="1" noMove="1" noResize="1" noEditPoints="1" noAdjustHandles="1" noChangeArrowheads="1" noChangeShapeType="1" noTextEdit="1"/>
              </p:cNvSpPr>
              <p:nvPr/>
            </p:nvSpPr>
            <p:spPr>
              <a:xfrm>
                <a:off x="8505379" y="5236270"/>
                <a:ext cx="1210524" cy="369332"/>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508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CB2FE-B8FB-1280-20A1-CD97684568F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52437ED-D551-DE16-BC82-C712D8D43E83}"/>
              </a:ext>
            </a:extLst>
          </p:cNvPr>
          <p:cNvSpPr>
            <a:spLocks noGrp="1"/>
          </p:cNvSpPr>
          <p:nvPr>
            <p:ph type="title"/>
          </p:nvPr>
        </p:nvSpPr>
        <p:spPr/>
        <p:txBody>
          <a:bodyPr/>
          <a:lstStyle/>
          <a:p>
            <a:r>
              <a:rPr lang="en-US" altLang="zh-CN" dirty="0"/>
              <a:t>MLP Multilayer Perception</a:t>
            </a:r>
            <a:endParaRPr lang="zh-CN" altLang="en-US" dirty="0"/>
          </a:p>
        </p:txBody>
      </p:sp>
      <p:pic>
        <p:nvPicPr>
          <p:cNvPr id="4" name="图片 3">
            <a:extLst>
              <a:ext uri="{FF2B5EF4-FFF2-40B4-BE49-F238E27FC236}">
                <a16:creationId xmlns:a16="http://schemas.microsoft.com/office/drawing/2014/main" id="{5287BE58-1D2B-1DD1-058F-385F5022B839}"/>
              </a:ext>
            </a:extLst>
          </p:cNvPr>
          <p:cNvPicPr>
            <a:picLocks noChangeAspect="1"/>
          </p:cNvPicPr>
          <p:nvPr/>
        </p:nvPicPr>
        <p:blipFill>
          <a:blip r:embed="rId3"/>
          <a:stretch>
            <a:fillRect/>
          </a:stretch>
        </p:blipFill>
        <p:spPr>
          <a:xfrm>
            <a:off x="191535" y="1691640"/>
            <a:ext cx="5904465" cy="3474719"/>
          </a:xfrm>
          <a:prstGeom prst="rect">
            <a:avLst/>
          </a:prstGeom>
        </p:spPr>
      </p:pic>
      <p:sp>
        <p:nvSpPr>
          <p:cNvPr id="5" name="文本框 4">
            <a:extLst>
              <a:ext uri="{FF2B5EF4-FFF2-40B4-BE49-F238E27FC236}">
                <a16:creationId xmlns:a16="http://schemas.microsoft.com/office/drawing/2014/main" id="{1DA80A14-5600-C05A-64B1-3889183D8085}"/>
              </a:ext>
            </a:extLst>
          </p:cNvPr>
          <p:cNvSpPr txBox="1"/>
          <p:nvPr/>
        </p:nvSpPr>
        <p:spPr>
          <a:xfrm>
            <a:off x="2672444" y="5166359"/>
            <a:ext cx="1524776" cy="369332"/>
          </a:xfrm>
          <a:prstGeom prst="rect">
            <a:avLst/>
          </a:prstGeom>
          <a:noFill/>
        </p:spPr>
        <p:txBody>
          <a:bodyPr wrap="none" rtlCol="0">
            <a:spAutoFit/>
          </a:bodyPr>
          <a:lstStyle/>
          <a:p>
            <a:r>
              <a:rPr lang="en-US" altLang="zh-CN" dirty="0"/>
              <a:t>Second Linear</a:t>
            </a:r>
            <a:endParaRPr lang="zh-CN" altLang="en-US" dirty="0"/>
          </a:p>
        </p:txBody>
      </p:sp>
      <p:pic>
        <p:nvPicPr>
          <p:cNvPr id="7" name="图片 6">
            <a:extLst>
              <a:ext uri="{FF2B5EF4-FFF2-40B4-BE49-F238E27FC236}">
                <a16:creationId xmlns:a16="http://schemas.microsoft.com/office/drawing/2014/main" id="{DFB144BE-CF0B-3562-E6B4-8BCCBB95CC25}"/>
              </a:ext>
            </a:extLst>
          </p:cNvPr>
          <p:cNvPicPr>
            <a:picLocks noChangeAspect="1"/>
          </p:cNvPicPr>
          <p:nvPr/>
        </p:nvPicPr>
        <p:blipFill>
          <a:blip r:embed="rId4"/>
          <a:stretch>
            <a:fillRect/>
          </a:stretch>
        </p:blipFill>
        <p:spPr>
          <a:xfrm>
            <a:off x="6515682" y="2695560"/>
            <a:ext cx="5425440" cy="1466878"/>
          </a:xfrm>
          <a:prstGeom prst="rect">
            <a:avLst/>
          </a:prstGeom>
        </p:spPr>
      </p:pic>
      <p:sp>
        <p:nvSpPr>
          <p:cNvPr id="8" name="文本框 7">
            <a:extLst>
              <a:ext uri="{FF2B5EF4-FFF2-40B4-BE49-F238E27FC236}">
                <a16:creationId xmlns:a16="http://schemas.microsoft.com/office/drawing/2014/main" id="{DC160619-3C16-75B0-6043-8E8578934669}"/>
              </a:ext>
            </a:extLst>
          </p:cNvPr>
          <p:cNvSpPr txBox="1"/>
          <p:nvPr/>
        </p:nvSpPr>
        <p:spPr>
          <a:xfrm>
            <a:off x="8525357" y="5166359"/>
            <a:ext cx="1406091" cy="369332"/>
          </a:xfrm>
          <a:prstGeom prst="rect">
            <a:avLst/>
          </a:prstGeom>
          <a:noFill/>
        </p:spPr>
        <p:txBody>
          <a:bodyPr wrap="none" rtlCol="0">
            <a:spAutoFit/>
          </a:bodyPr>
          <a:lstStyle/>
          <a:p>
            <a:r>
              <a:rPr lang="en-US" altLang="zh-CN" dirty="0"/>
              <a:t>Total process</a:t>
            </a:r>
            <a:endParaRPr lang="zh-CN" altLang="en-US" dirty="0"/>
          </a:p>
        </p:txBody>
      </p:sp>
    </p:spTree>
    <p:extLst>
      <p:ext uri="{BB962C8B-B14F-4D97-AF65-F5344CB8AC3E}">
        <p14:creationId xmlns:p14="http://schemas.microsoft.com/office/powerpoint/2010/main" val="245155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F90E94-95B9-8153-92A0-054BC8FFB272}"/>
              </a:ext>
            </a:extLst>
          </p:cNvPr>
          <p:cNvSpPr>
            <a:spLocks noGrp="1"/>
          </p:cNvSpPr>
          <p:nvPr>
            <p:ph type="title"/>
          </p:nvPr>
        </p:nvSpPr>
        <p:spPr/>
        <p:txBody>
          <a:bodyPr/>
          <a:lstStyle/>
          <a:p>
            <a:r>
              <a:rPr lang="en-US" altLang="zh-CN" dirty="0"/>
              <a:t>Appendix</a:t>
            </a:r>
            <a:endParaRPr lang="zh-CN" altLang="en-US" dirty="0"/>
          </a:p>
        </p:txBody>
      </p:sp>
      <p:pic>
        <p:nvPicPr>
          <p:cNvPr id="6" name="图片 5">
            <a:extLst>
              <a:ext uri="{FF2B5EF4-FFF2-40B4-BE49-F238E27FC236}">
                <a16:creationId xmlns:a16="http://schemas.microsoft.com/office/drawing/2014/main" id="{58EFFAA1-AB05-B7B2-BDE3-750F33BBEFBC}"/>
              </a:ext>
            </a:extLst>
          </p:cNvPr>
          <p:cNvPicPr>
            <a:picLocks noChangeAspect="1"/>
          </p:cNvPicPr>
          <p:nvPr/>
        </p:nvPicPr>
        <p:blipFill>
          <a:blip r:embed="rId3"/>
          <a:stretch>
            <a:fillRect/>
          </a:stretch>
        </p:blipFill>
        <p:spPr>
          <a:xfrm>
            <a:off x="2054486" y="1040130"/>
            <a:ext cx="4707479" cy="4777740"/>
          </a:xfrm>
          <a:prstGeom prst="rect">
            <a:avLst/>
          </a:prstGeom>
        </p:spPr>
      </p:pic>
      <p:pic>
        <p:nvPicPr>
          <p:cNvPr id="8" name="图片 7">
            <a:extLst>
              <a:ext uri="{FF2B5EF4-FFF2-40B4-BE49-F238E27FC236}">
                <a16:creationId xmlns:a16="http://schemas.microsoft.com/office/drawing/2014/main" id="{9E4E55B5-7CB6-3936-F0BF-5059465DE160}"/>
              </a:ext>
            </a:extLst>
          </p:cNvPr>
          <p:cNvPicPr>
            <a:picLocks noChangeAspect="1"/>
          </p:cNvPicPr>
          <p:nvPr/>
        </p:nvPicPr>
        <p:blipFill>
          <a:blip r:embed="rId4"/>
          <a:stretch>
            <a:fillRect/>
          </a:stretch>
        </p:blipFill>
        <p:spPr>
          <a:xfrm>
            <a:off x="7279825" y="1040130"/>
            <a:ext cx="2927165" cy="2355268"/>
          </a:xfrm>
          <a:prstGeom prst="rect">
            <a:avLst/>
          </a:prstGeom>
        </p:spPr>
      </p:pic>
      <p:pic>
        <p:nvPicPr>
          <p:cNvPr id="10" name="图片 9">
            <a:extLst>
              <a:ext uri="{FF2B5EF4-FFF2-40B4-BE49-F238E27FC236}">
                <a16:creationId xmlns:a16="http://schemas.microsoft.com/office/drawing/2014/main" id="{13ACCF5C-82C6-2F41-E8F4-910EA489DC24}"/>
              </a:ext>
            </a:extLst>
          </p:cNvPr>
          <p:cNvPicPr>
            <a:picLocks noChangeAspect="1"/>
          </p:cNvPicPr>
          <p:nvPr/>
        </p:nvPicPr>
        <p:blipFill>
          <a:blip r:embed="rId5"/>
          <a:stretch>
            <a:fillRect/>
          </a:stretch>
        </p:blipFill>
        <p:spPr>
          <a:xfrm>
            <a:off x="7279825" y="3699962"/>
            <a:ext cx="2927165" cy="2117908"/>
          </a:xfrm>
          <a:prstGeom prst="rect">
            <a:avLst/>
          </a:prstGeom>
        </p:spPr>
      </p:pic>
      <p:sp>
        <p:nvSpPr>
          <p:cNvPr id="11" name="文本框 10">
            <a:extLst>
              <a:ext uri="{FF2B5EF4-FFF2-40B4-BE49-F238E27FC236}">
                <a16:creationId xmlns:a16="http://schemas.microsoft.com/office/drawing/2014/main" id="{126372E8-5E7C-6E97-B9F9-847DC5294A0F}"/>
              </a:ext>
            </a:extLst>
          </p:cNvPr>
          <p:cNvSpPr txBox="1"/>
          <p:nvPr/>
        </p:nvSpPr>
        <p:spPr>
          <a:xfrm>
            <a:off x="1985010" y="5817870"/>
            <a:ext cx="8237640" cy="369332"/>
          </a:xfrm>
          <a:prstGeom prst="rect">
            <a:avLst/>
          </a:prstGeom>
          <a:noFill/>
        </p:spPr>
        <p:txBody>
          <a:bodyPr wrap="none" rtlCol="0">
            <a:spAutoFit/>
          </a:bodyPr>
          <a:lstStyle/>
          <a:p>
            <a:r>
              <a:rPr lang="en-US" altLang="zh-CN" dirty="0"/>
              <a:t>For 100 dimension’s 10000 vector, all of these vector’s angle can in between 89 and 91</a:t>
            </a:r>
            <a:endParaRPr lang="zh-CN" altLang="en-US" dirty="0"/>
          </a:p>
        </p:txBody>
      </p:sp>
      <p:sp>
        <p:nvSpPr>
          <p:cNvPr id="12" name="文本框 11">
            <a:extLst>
              <a:ext uri="{FF2B5EF4-FFF2-40B4-BE49-F238E27FC236}">
                <a16:creationId xmlns:a16="http://schemas.microsoft.com/office/drawing/2014/main" id="{BCD95780-3C8E-065A-5C17-A23D8E67FE3B}"/>
              </a:ext>
            </a:extLst>
          </p:cNvPr>
          <p:cNvSpPr txBox="1"/>
          <p:nvPr/>
        </p:nvSpPr>
        <p:spPr>
          <a:xfrm>
            <a:off x="2709278" y="6187202"/>
            <a:ext cx="6789103" cy="369332"/>
          </a:xfrm>
          <a:prstGeom prst="rect">
            <a:avLst/>
          </a:prstGeom>
          <a:noFill/>
        </p:spPr>
        <p:txBody>
          <a:bodyPr wrap="none" rtlCol="0">
            <a:spAutoFit/>
          </a:bodyPr>
          <a:lstStyle/>
          <a:p>
            <a:r>
              <a:rPr lang="en-US" altLang="zh-CN" dirty="0"/>
              <a:t>Can use Sparse Autoencoders to try to extract what the true features are</a:t>
            </a:r>
            <a:endParaRPr lang="zh-CN" altLang="en-US" dirty="0"/>
          </a:p>
        </p:txBody>
      </p:sp>
    </p:spTree>
    <p:extLst>
      <p:ext uri="{BB962C8B-B14F-4D97-AF65-F5344CB8AC3E}">
        <p14:creationId xmlns:p14="http://schemas.microsoft.com/office/powerpoint/2010/main" val="121203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矩形 34"/>
          <p:cNvSpPr/>
          <p:nvPr/>
        </p:nvSpPr>
        <p:spPr bwMode="auto">
          <a:xfrm>
            <a:off x="0" y="0"/>
            <a:ext cx="5892801"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46"/>
          <p:cNvSpPr/>
          <p:nvPr/>
        </p:nvSpPr>
        <p:spPr bwMode="auto">
          <a:xfrm rot="5400000" flipV="1">
            <a:off x="1870073" y="-1870071"/>
            <a:ext cx="1238251" cy="497839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37"/>
          <p:cNvSpPr/>
          <p:nvPr/>
        </p:nvSpPr>
        <p:spPr bwMode="auto">
          <a:xfrm rot="5400000">
            <a:off x="1879593" y="3759200"/>
            <a:ext cx="1219201" cy="497839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 name="组合 52"/>
          <p:cNvGrpSpPr/>
          <p:nvPr/>
        </p:nvGrpSpPr>
        <p:grpSpPr>
          <a:xfrm>
            <a:off x="1524000" y="1070224"/>
            <a:ext cx="2754050" cy="4646991"/>
            <a:chOff x="0" y="1111187"/>
            <a:chExt cx="2754050" cy="4646991"/>
          </a:xfrm>
        </p:grpSpPr>
        <p:sp>
          <p:nvSpPr>
            <p:cNvPr id="48" name="椭圆 47"/>
            <p:cNvSpPr/>
            <p:nvPr/>
          </p:nvSpPr>
          <p:spPr>
            <a:xfrm>
              <a:off x="2450246" y="4863799"/>
              <a:ext cx="200570" cy="200570"/>
            </a:xfrm>
            <a:prstGeom prst="ellipse">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椭圆 48"/>
            <p:cNvSpPr/>
            <p:nvPr/>
          </p:nvSpPr>
          <p:spPr>
            <a:xfrm>
              <a:off x="0" y="1111187"/>
              <a:ext cx="312134" cy="312134"/>
            </a:xfrm>
            <a:prstGeom prst="ellips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椭圆 49"/>
            <p:cNvSpPr/>
            <p:nvPr/>
          </p:nvSpPr>
          <p:spPr>
            <a:xfrm>
              <a:off x="1114320" y="1611397"/>
              <a:ext cx="904679" cy="904679"/>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椭圆 50"/>
            <p:cNvSpPr/>
            <p:nvPr/>
          </p:nvSpPr>
          <p:spPr>
            <a:xfrm>
              <a:off x="854236" y="5460064"/>
              <a:ext cx="298114" cy="29811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椭圆 51"/>
            <p:cNvSpPr/>
            <p:nvPr/>
          </p:nvSpPr>
          <p:spPr>
            <a:xfrm>
              <a:off x="2313236" y="1194804"/>
              <a:ext cx="440814" cy="44081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6" name="图片 5">
            <a:extLst>
              <a:ext uri="{FF2B5EF4-FFF2-40B4-BE49-F238E27FC236}">
                <a16:creationId xmlns:a16="http://schemas.microsoft.com/office/drawing/2014/main" id="{8C58AD65-4223-4594-B1D6-C66851B8CB1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1477282"/>
            <a:ext cx="5312229" cy="3905382"/>
          </a:xfrm>
          <a:prstGeom prst="rect">
            <a:avLst/>
          </a:prstGeom>
        </p:spPr>
      </p:pic>
      <p:pic>
        <p:nvPicPr>
          <p:cNvPr id="3" name="图片 2">
            <a:extLst>
              <a:ext uri="{FF2B5EF4-FFF2-40B4-BE49-F238E27FC236}">
                <a16:creationId xmlns:a16="http://schemas.microsoft.com/office/drawing/2014/main" id="{08585F0F-5640-4AE8-88B5-D8556F5CB23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1476018"/>
            <a:ext cx="6648450" cy="3905964"/>
          </a:xfrm>
          <a:prstGeom prst="rect">
            <a:avLst/>
          </a:prstGeom>
        </p:spPr>
      </p:pic>
      <p:sp>
        <p:nvSpPr>
          <p:cNvPr id="39" name="任意多边形 38"/>
          <p:cNvSpPr/>
          <p:nvPr/>
        </p:nvSpPr>
        <p:spPr>
          <a:xfrm rot="16200000">
            <a:off x="1629971" y="1470438"/>
            <a:ext cx="6858003" cy="3917120"/>
          </a:xfrm>
          <a:custGeom>
            <a:avLst/>
            <a:gdLst>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7674511 w 9143999"/>
              <a:gd name="connsiteY5" fmla="*/ 718908 h 2051818"/>
              <a:gd name="connsiteX6" fmla="*/ 9044856 w 9143999"/>
              <a:gd name="connsiteY6" fmla="*/ 57555 h 2051818"/>
              <a:gd name="connsiteX7" fmla="*/ 9143999 w 9143999"/>
              <a:gd name="connsiteY7"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9044856 w 9143999"/>
              <a:gd name="connsiteY5" fmla="*/ 57555 h 2051818"/>
              <a:gd name="connsiteX6" fmla="*/ 9143999 w 9143999"/>
              <a:gd name="connsiteY6"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9143999 w 9143999"/>
              <a:gd name="connsiteY5"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9143999 w 9143999"/>
              <a:gd name="connsiteY5"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9143999 w 9143999"/>
              <a:gd name="connsiteY5"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6027 w 9143999"/>
              <a:gd name="connsiteY4" fmla="*/ 1207403 h 2051818"/>
              <a:gd name="connsiteX5" fmla="*/ 9143999 w 9143999"/>
              <a:gd name="connsiteY5" fmla="*/ 0 h 2051818"/>
              <a:gd name="connsiteX0" fmla="*/ 9143999 w 9143999"/>
              <a:gd name="connsiteY0" fmla="*/ 130228 h 2182046"/>
              <a:gd name="connsiteX1" fmla="*/ 9143999 w 9143999"/>
              <a:gd name="connsiteY1" fmla="*/ 2182046 h 2182046"/>
              <a:gd name="connsiteX2" fmla="*/ 0 w 9143999"/>
              <a:gd name="connsiteY2" fmla="*/ 2182046 h 2182046"/>
              <a:gd name="connsiteX3" fmla="*/ 0 w 9143999"/>
              <a:gd name="connsiteY3" fmla="*/ 1334305 h 2182046"/>
              <a:gd name="connsiteX4" fmla="*/ 6027 w 9143999"/>
              <a:gd name="connsiteY4" fmla="*/ 0 h 2182046"/>
              <a:gd name="connsiteX5" fmla="*/ 9143999 w 9143999"/>
              <a:gd name="connsiteY5" fmla="*/ 130228 h 2182046"/>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25380 w 9143999"/>
              <a:gd name="connsiteY4" fmla="*/ 54648 h 2051818"/>
              <a:gd name="connsiteX5" fmla="*/ 9143999 w 9143999"/>
              <a:gd name="connsiteY5"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25380 w 9143999"/>
              <a:gd name="connsiteY4" fmla="*/ 54648 h 2051818"/>
              <a:gd name="connsiteX5" fmla="*/ 9143999 w 9143999"/>
              <a:gd name="connsiteY5"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25380 w 9143999"/>
              <a:gd name="connsiteY4" fmla="*/ 54648 h 2051818"/>
              <a:gd name="connsiteX5" fmla="*/ 9143999 w 9143999"/>
              <a:gd name="connsiteY5" fmla="*/ 0 h 2051818"/>
              <a:gd name="connsiteX0" fmla="*/ 9143999 w 9143999"/>
              <a:gd name="connsiteY0" fmla="*/ 0 h 2051818"/>
              <a:gd name="connsiteX1" fmla="*/ 9143999 w 9143999"/>
              <a:gd name="connsiteY1" fmla="*/ 2051818 h 2051818"/>
              <a:gd name="connsiteX2" fmla="*/ 0 w 9143999"/>
              <a:gd name="connsiteY2" fmla="*/ 2051818 h 2051818"/>
              <a:gd name="connsiteX3" fmla="*/ 0 w 9143999"/>
              <a:gd name="connsiteY3" fmla="*/ 1204077 h 2051818"/>
              <a:gd name="connsiteX4" fmla="*/ 25380 w 9143999"/>
              <a:gd name="connsiteY4" fmla="*/ 54648 h 2051818"/>
              <a:gd name="connsiteX5" fmla="*/ 9143999 w 9143999"/>
              <a:gd name="connsiteY5" fmla="*/ 0 h 2051818"/>
              <a:gd name="connsiteX0" fmla="*/ 9124647 w 9143999"/>
              <a:gd name="connsiteY0" fmla="*/ 0 h 2127943"/>
              <a:gd name="connsiteX1" fmla="*/ 9143999 w 9143999"/>
              <a:gd name="connsiteY1" fmla="*/ 2127943 h 2127943"/>
              <a:gd name="connsiteX2" fmla="*/ 0 w 9143999"/>
              <a:gd name="connsiteY2" fmla="*/ 2127943 h 2127943"/>
              <a:gd name="connsiteX3" fmla="*/ 0 w 9143999"/>
              <a:gd name="connsiteY3" fmla="*/ 1280202 h 2127943"/>
              <a:gd name="connsiteX4" fmla="*/ 25380 w 9143999"/>
              <a:gd name="connsiteY4" fmla="*/ 130773 h 2127943"/>
              <a:gd name="connsiteX5" fmla="*/ 9124647 w 9143999"/>
              <a:gd name="connsiteY5" fmla="*/ 0 h 2127943"/>
              <a:gd name="connsiteX0" fmla="*/ 9124647 w 9143999"/>
              <a:gd name="connsiteY0" fmla="*/ 0 h 2127943"/>
              <a:gd name="connsiteX1" fmla="*/ 9143999 w 9143999"/>
              <a:gd name="connsiteY1" fmla="*/ 2127943 h 2127943"/>
              <a:gd name="connsiteX2" fmla="*/ 0 w 9143999"/>
              <a:gd name="connsiteY2" fmla="*/ 2127943 h 2127943"/>
              <a:gd name="connsiteX3" fmla="*/ 0 w 9143999"/>
              <a:gd name="connsiteY3" fmla="*/ 1280202 h 2127943"/>
              <a:gd name="connsiteX4" fmla="*/ 25380 w 9143999"/>
              <a:gd name="connsiteY4" fmla="*/ 130773 h 2127943"/>
              <a:gd name="connsiteX5" fmla="*/ 9124647 w 9143999"/>
              <a:gd name="connsiteY5" fmla="*/ 0 h 2127943"/>
              <a:gd name="connsiteX0" fmla="*/ 9124647 w 9143999"/>
              <a:gd name="connsiteY0" fmla="*/ 0 h 2127943"/>
              <a:gd name="connsiteX1" fmla="*/ 9143999 w 9143999"/>
              <a:gd name="connsiteY1" fmla="*/ 2127943 h 2127943"/>
              <a:gd name="connsiteX2" fmla="*/ 0 w 9143999"/>
              <a:gd name="connsiteY2" fmla="*/ 2127943 h 2127943"/>
              <a:gd name="connsiteX3" fmla="*/ 0 w 9143999"/>
              <a:gd name="connsiteY3" fmla="*/ 1280202 h 2127943"/>
              <a:gd name="connsiteX4" fmla="*/ 6028 w 9143999"/>
              <a:gd name="connsiteY4" fmla="*/ 11147 h 2127943"/>
              <a:gd name="connsiteX5" fmla="*/ 9124647 w 9143999"/>
              <a:gd name="connsiteY5" fmla="*/ 0 h 2127943"/>
              <a:gd name="connsiteX0" fmla="*/ 9138134 w 9157486"/>
              <a:gd name="connsiteY0" fmla="*/ 0 h 2127943"/>
              <a:gd name="connsiteX1" fmla="*/ 9157486 w 9157486"/>
              <a:gd name="connsiteY1" fmla="*/ 2127943 h 2127943"/>
              <a:gd name="connsiteX2" fmla="*/ 13487 w 9157486"/>
              <a:gd name="connsiteY2" fmla="*/ 2127943 h 2127943"/>
              <a:gd name="connsiteX3" fmla="*/ 13487 w 9157486"/>
              <a:gd name="connsiteY3" fmla="*/ 1280202 h 2127943"/>
              <a:gd name="connsiteX4" fmla="*/ 163 w 9157486"/>
              <a:gd name="connsiteY4" fmla="*/ 141648 h 2127943"/>
              <a:gd name="connsiteX5" fmla="*/ 9138134 w 9157486"/>
              <a:gd name="connsiteY5" fmla="*/ 0 h 21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7486" h="2127943">
                <a:moveTo>
                  <a:pt x="9138134" y="0"/>
                </a:moveTo>
                <a:lnTo>
                  <a:pt x="9157486" y="2127943"/>
                </a:lnTo>
                <a:lnTo>
                  <a:pt x="13487" y="2127943"/>
                </a:lnTo>
                <a:lnTo>
                  <a:pt x="13487" y="1280202"/>
                </a:lnTo>
                <a:cubicBezTo>
                  <a:pt x="15496" y="857184"/>
                  <a:pt x="-1846" y="564666"/>
                  <a:pt x="163" y="141648"/>
                </a:cubicBezTo>
                <a:cubicBezTo>
                  <a:pt x="3568670" y="1577063"/>
                  <a:pt x="7137176" y="1131097"/>
                  <a:pt x="9138134" y="0"/>
                </a:cubicBez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任意多边形 43"/>
          <p:cNvSpPr/>
          <p:nvPr/>
        </p:nvSpPr>
        <p:spPr>
          <a:xfrm rot="16200000">
            <a:off x="3793994" y="-16037"/>
            <a:ext cx="6868899" cy="6879174"/>
          </a:xfrm>
          <a:custGeom>
            <a:avLst/>
            <a:gdLst>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270374 w 6858000"/>
              <a:gd name="connsiteY17" fmla="*/ 412001 h 6459417"/>
              <a:gd name="connsiteX18" fmla="*/ 6705779 w 6858000"/>
              <a:gd name="connsiteY18" fmla="*/ 117916 h 6459417"/>
              <a:gd name="connsiteX0" fmla="*/ 6858000 w 6941935"/>
              <a:gd name="connsiteY0" fmla="*/ 56823 h 6516240"/>
              <a:gd name="connsiteX1" fmla="*/ 6858000 w 6941935"/>
              <a:gd name="connsiteY1" fmla="*/ 1732102 h 6516240"/>
              <a:gd name="connsiteX2" fmla="*/ 6858000 w 6941935"/>
              <a:gd name="connsiteY2" fmla="*/ 1876524 h 6516240"/>
              <a:gd name="connsiteX3" fmla="*/ 6858000 w 6941935"/>
              <a:gd name="connsiteY3" fmla="*/ 2335590 h 6516240"/>
              <a:gd name="connsiteX4" fmla="*/ 6858000 w 6941935"/>
              <a:gd name="connsiteY4" fmla="*/ 4010869 h 6516240"/>
              <a:gd name="connsiteX5" fmla="*/ 6858000 w 6941935"/>
              <a:gd name="connsiteY5" fmla="*/ 4155291 h 6516240"/>
              <a:gd name="connsiteX6" fmla="*/ 6858000 w 6941935"/>
              <a:gd name="connsiteY6" fmla="*/ 4237473 h 6516240"/>
              <a:gd name="connsiteX7" fmla="*/ 6858000 w 6941935"/>
              <a:gd name="connsiteY7" fmla="*/ 6516240 h 6516240"/>
              <a:gd name="connsiteX8" fmla="*/ 0 w 6941935"/>
              <a:gd name="connsiteY8" fmla="*/ 6516240 h 6516240"/>
              <a:gd name="connsiteX9" fmla="*/ 0 w 6941935"/>
              <a:gd name="connsiteY9" fmla="*/ 4237473 h 6516240"/>
              <a:gd name="connsiteX10" fmla="*/ 0 w 6941935"/>
              <a:gd name="connsiteY10" fmla="*/ 4155291 h 6516240"/>
              <a:gd name="connsiteX11" fmla="*/ 0 w 6941935"/>
              <a:gd name="connsiteY11" fmla="*/ 4010869 h 6516240"/>
              <a:gd name="connsiteX12" fmla="*/ 0 w 6941935"/>
              <a:gd name="connsiteY12" fmla="*/ 3352747 h 6516240"/>
              <a:gd name="connsiteX13" fmla="*/ 0 w 6941935"/>
              <a:gd name="connsiteY13" fmla="*/ 1876524 h 6516240"/>
              <a:gd name="connsiteX14" fmla="*/ 0 w 6941935"/>
              <a:gd name="connsiteY14" fmla="*/ 1732102 h 6516240"/>
              <a:gd name="connsiteX15" fmla="*/ 0 w 6941935"/>
              <a:gd name="connsiteY15" fmla="*/ 1073980 h 6516240"/>
              <a:gd name="connsiteX16" fmla="*/ 227535 w 6941935"/>
              <a:gd name="connsiteY16" fmla="*/ 1223081 h 6516240"/>
              <a:gd name="connsiteX17" fmla="*/ 6270374 w 6941935"/>
              <a:gd name="connsiteY17" fmla="*/ 468824 h 6516240"/>
              <a:gd name="connsiteX18" fmla="*/ 6858000 w 6941935"/>
              <a:gd name="connsiteY18" fmla="*/ 56823 h 6516240"/>
              <a:gd name="connsiteX0" fmla="*/ 6858000 w 6858000"/>
              <a:gd name="connsiteY0" fmla="*/ 4734 h 6464151"/>
              <a:gd name="connsiteX1" fmla="*/ 6858000 w 6858000"/>
              <a:gd name="connsiteY1" fmla="*/ 1680013 h 6464151"/>
              <a:gd name="connsiteX2" fmla="*/ 6858000 w 6858000"/>
              <a:gd name="connsiteY2" fmla="*/ 1824435 h 6464151"/>
              <a:gd name="connsiteX3" fmla="*/ 6858000 w 6858000"/>
              <a:gd name="connsiteY3" fmla="*/ 2283501 h 6464151"/>
              <a:gd name="connsiteX4" fmla="*/ 6858000 w 6858000"/>
              <a:gd name="connsiteY4" fmla="*/ 3958780 h 6464151"/>
              <a:gd name="connsiteX5" fmla="*/ 6858000 w 6858000"/>
              <a:gd name="connsiteY5" fmla="*/ 4103202 h 6464151"/>
              <a:gd name="connsiteX6" fmla="*/ 6858000 w 6858000"/>
              <a:gd name="connsiteY6" fmla="*/ 4185384 h 6464151"/>
              <a:gd name="connsiteX7" fmla="*/ 6858000 w 6858000"/>
              <a:gd name="connsiteY7" fmla="*/ 6464151 h 6464151"/>
              <a:gd name="connsiteX8" fmla="*/ 0 w 6858000"/>
              <a:gd name="connsiteY8" fmla="*/ 6464151 h 6464151"/>
              <a:gd name="connsiteX9" fmla="*/ 0 w 6858000"/>
              <a:gd name="connsiteY9" fmla="*/ 4185384 h 6464151"/>
              <a:gd name="connsiteX10" fmla="*/ 0 w 6858000"/>
              <a:gd name="connsiteY10" fmla="*/ 4103202 h 6464151"/>
              <a:gd name="connsiteX11" fmla="*/ 0 w 6858000"/>
              <a:gd name="connsiteY11" fmla="*/ 3958780 h 6464151"/>
              <a:gd name="connsiteX12" fmla="*/ 0 w 6858000"/>
              <a:gd name="connsiteY12" fmla="*/ 3300658 h 6464151"/>
              <a:gd name="connsiteX13" fmla="*/ 0 w 6858000"/>
              <a:gd name="connsiteY13" fmla="*/ 1824435 h 6464151"/>
              <a:gd name="connsiteX14" fmla="*/ 0 w 6858000"/>
              <a:gd name="connsiteY14" fmla="*/ 1680013 h 6464151"/>
              <a:gd name="connsiteX15" fmla="*/ 0 w 6858000"/>
              <a:gd name="connsiteY15" fmla="*/ 1021891 h 6464151"/>
              <a:gd name="connsiteX16" fmla="*/ 227535 w 6858000"/>
              <a:gd name="connsiteY16" fmla="*/ 1170992 h 6464151"/>
              <a:gd name="connsiteX17" fmla="*/ 6858000 w 6858000"/>
              <a:gd name="connsiteY17" fmla="*/ 4734 h 6464151"/>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227535 w 6858000"/>
              <a:gd name="connsiteY16" fmla="*/ 1166258 h 6459417"/>
              <a:gd name="connsiteX17" fmla="*/ 6858000 w 6858000"/>
              <a:gd name="connsiteY17"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0 w 6858000"/>
              <a:gd name="connsiteY0" fmla="*/ 0 h 6459417"/>
              <a:gd name="connsiteX1" fmla="*/ 6858000 w 6858000"/>
              <a:gd name="connsiteY1" fmla="*/ 1675279 h 6459417"/>
              <a:gd name="connsiteX2" fmla="*/ 6858000 w 6858000"/>
              <a:gd name="connsiteY2" fmla="*/ 1819701 h 6459417"/>
              <a:gd name="connsiteX3" fmla="*/ 6858000 w 6858000"/>
              <a:gd name="connsiteY3" fmla="*/ 2278767 h 6459417"/>
              <a:gd name="connsiteX4" fmla="*/ 6858000 w 6858000"/>
              <a:gd name="connsiteY4" fmla="*/ 3954046 h 6459417"/>
              <a:gd name="connsiteX5" fmla="*/ 6858000 w 6858000"/>
              <a:gd name="connsiteY5" fmla="*/ 4098468 h 6459417"/>
              <a:gd name="connsiteX6" fmla="*/ 6858000 w 6858000"/>
              <a:gd name="connsiteY6" fmla="*/ 4180650 h 6459417"/>
              <a:gd name="connsiteX7" fmla="*/ 6858000 w 6858000"/>
              <a:gd name="connsiteY7" fmla="*/ 6459417 h 6459417"/>
              <a:gd name="connsiteX8" fmla="*/ 0 w 6858000"/>
              <a:gd name="connsiteY8" fmla="*/ 6459417 h 6459417"/>
              <a:gd name="connsiteX9" fmla="*/ 0 w 6858000"/>
              <a:gd name="connsiteY9" fmla="*/ 4180650 h 6459417"/>
              <a:gd name="connsiteX10" fmla="*/ 0 w 6858000"/>
              <a:gd name="connsiteY10" fmla="*/ 4098468 h 6459417"/>
              <a:gd name="connsiteX11" fmla="*/ 0 w 6858000"/>
              <a:gd name="connsiteY11" fmla="*/ 3954046 h 6459417"/>
              <a:gd name="connsiteX12" fmla="*/ 0 w 6858000"/>
              <a:gd name="connsiteY12" fmla="*/ 3295924 h 6459417"/>
              <a:gd name="connsiteX13" fmla="*/ 0 w 6858000"/>
              <a:gd name="connsiteY13" fmla="*/ 1819701 h 6459417"/>
              <a:gd name="connsiteX14" fmla="*/ 0 w 6858000"/>
              <a:gd name="connsiteY14" fmla="*/ 1675279 h 6459417"/>
              <a:gd name="connsiteX15" fmla="*/ 0 w 6858000"/>
              <a:gd name="connsiteY15" fmla="*/ 1017157 h 6459417"/>
              <a:gd name="connsiteX16" fmla="*/ 6858000 w 6858000"/>
              <a:gd name="connsiteY16" fmla="*/ 0 h 6459417"/>
              <a:gd name="connsiteX0" fmla="*/ 6858003 w 6858003"/>
              <a:gd name="connsiteY0" fmla="*/ 0 h 6735189"/>
              <a:gd name="connsiteX1" fmla="*/ 6858000 w 6858003"/>
              <a:gd name="connsiteY1" fmla="*/ 1951051 h 6735189"/>
              <a:gd name="connsiteX2" fmla="*/ 6858000 w 6858003"/>
              <a:gd name="connsiteY2" fmla="*/ 2095473 h 6735189"/>
              <a:gd name="connsiteX3" fmla="*/ 6858000 w 6858003"/>
              <a:gd name="connsiteY3" fmla="*/ 2554539 h 6735189"/>
              <a:gd name="connsiteX4" fmla="*/ 6858000 w 6858003"/>
              <a:gd name="connsiteY4" fmla="*/ 4229818 h 6735189"/>
              <a:gd name="connsiteX5" fmla="*/ 6858000 w 6858003"/>
              <a:gd name="connsiteY5" fmla="*/ 4374240 h 6735189"/>
              <a:gd name="connsiteX6" fmla="*/ 6858000 w 6858003"/>
              <a:gd name="connsiteY6" fmla="*/ 4456422 h 6735189"/>
              <a:gd name="connsiteX7" fmla="*/ 6858000 w 6858003"/>
              <a:gd name="connsiteY7" fmla="*/ 6735189 h 6735189"/>
              <a:gd name="connsiteX8" fmla="*/ 0 w 6858003"/>
              <a:gd name="connsiteY8" fmla="*/ 6735189 h 6735189"/>
              <a:gd name="connsiteX9" fmla="*/ 0 w 6858003"/>
              <a:gd name="connsiteY9" fmla="*/ 4456422 h 6735189"/>
              <a:gd name="connsiteX10" fmla="*/ 0 w 6858003"/>
              <a:gd name="connsiteY10" fmla="*/ 4374240 h 6735189"/>
              <a:gd name="connsiteX11" fmla="*/ 0 w 6858003"/>
              <a:gd name="connsiteY11" fmla="*/ 4229818 h 6735189"/>
              <a:gd name="connsiteX12" fmla="*/ 0 w 6858003"/>
              <a:gd name="connsiteY12" fmla="*/ 3571696 h 6735189"/>
              <a:gd name="connsiteX13" fmla="*/ 0 w 6858003"/>
              <a:gd name="connsiteY13" fmla="*/ 2095473 h 6735189"/>
              <a:gd name="connsiteX14" fmla="*/ 0 w 6858003"/>
              <a:gd name="connsiteY14" fmla="*/ 1951051 h 6735189"/>
              <a:gd name="connsiteX15" fmla="*/ 0 w 6858003"/>
              <a:gd name="connsiteY15" fmla="*/ 1292929 h 6735189"/>
              <a:gd name="connsiteX16" fmla="*/ 6858003 w 6858003"/>
              <a:gd name="connsiteY16" fmla="*/ 0 h 6735189"/>
              <a:gd name="connsiteX0" fmla="*/ 6858003 w 6858003"/>
              <a:gd name="connsiteY0" fmla="*/ 0 h 6735189"/>
              <a:gd name="connsiteX1" fmla="*/ 6858000 w 6858003"/>
              <a:gd name="connsiteY1" fmla="*/ 1951051 h 6735189"/>
              <a:gd name="connsiteX2" fmla="*/ 6858000 w 6858003"/>
              <a:gd name="connsiteY2" fmla="*/ 2095473 h 6735189"/>
              <a:gd name="connsiteX3" fmla="*/ 6858000 w 6858003"/>
              <a:gd name="connsiteY3" fmla="*/ 2554539 h 6735189"/>
              <a:gd name="connsiteX4" fmla="*/ 6858000 w 6858003"/>
              <a:gd name="connsiteY4" fmla="*/ 4229818 h 6735189"/>
              <a:gd name="connsiteX5" fmla="*/ 6858000 w 6858003"/>
              <a:gd name="connsiteY5" fmla="*/ 4374240 h 6735189"/>
              <a:gd name="connsiteX6" fmla="*/ 6858000 w 6858003"/>
              <a:gd name="connsiteY6" fmla="*/ 4456422 h 6735189"/>
              <a:gd name="connsiteX7" fmla="*/ 6858000 w 6858003"/>
              <a:gd name="connsiteY7" fmla="*/ 6735189 h 6735189"/>
              <a:gd name="connsiteX8" fmla="*/ 0 w 6858003"/>
              <a:gd name="connsiteY8" fmla="*/ 6735189 h 6735189"/>
              <a:gd name="connsiteX9" fmla="*/ 0 w 6858003"/>
              <a:gd name="connsiteY9" fmla="*/ 4456422 h 6735189"/>
              <a:gd name="connsiteX10" fmla="*/ 0 w 6858003"/>
              <a:gd name="connsiteY10" fmla="*/ 4374240 h 6735189"/>
              <a:gd name="connsiteX11" fmla="*/ 0 w 6858003"/>
              <a:gd name="connsiteY11" fmla="*/ 4229818 h 6735189"/>
              <a:gd name="connsiteX12" fmla="*/ 0 w 6858003"/>
              <a:gd name="connsiteY12" fmla="*/ 3571696 h 6735189"/>
              <a:gd name="connsiteX13" fmla="*/ 0 w 6858003"/>
              <a:gd name="connsiteY13" fmla="*/ 2095473 h 6735189"/>
              <a:gd name="connsiteX14" fmla="*/ 0 w 6858003"/>
              <a:gd name="connsiteY14" fmla="*/ 1951051 h 6735189"/>
              <a:gd name="connsiteX15" fmla="*/ 0 w 6858003"/>
              <a:gd name="connsiteY15" fmla="*/ 1292929 h 6735189"/>
              <a:gd name="connsiteX16" fmla="*/ 6858003 w 6858003"/>
              <a:gd name="connsiteY16" fmla="*/ 0 h 6735189"/>
              <a:gd name="connsiteX0" fmla="*/ 6858003 w 6858003"/>
              <a:gd name="connsiteY0" fmla="*/ 0 h 6735189"/>
              <a:gd name="connsiteX1" fmla="*/ 6858000 w 6858003"/>
              <a:gd name="connsiteY1" fmla="*/ 1951051 h 6735189"/>
              <a:gd name="connsiteX2" fmla="*/ 6858000 w 6858003"/>
              <a:gd name="connsiteY2" fmla="*/ 2095473 h 6735189"/>
              <a:gd name="connsiteX3" fmla="*/ 6858000 w 6858003"/>
              <a:gd name="connsiteY3" fmla="*/ 2554539 h 6735189"/>
              <a:gd name="connsiteX4" fmla="*/ 6858000 w 6858003"/>
              <a:gd name="connsiteY4" fmla="*/ 4229818 h 6735189"/>
              <a:gd name="connsiteX5" fmla="*/ 6858000 w 6858003"/>
              <a:gd name="connsiteY5" fmla="*/ 4374240 h 6735189"/>
              <a:gd name="connsiteX6" fmla="*/ 6858000 w 6858003"/>
              <a:gd name="connsiteY6" fmla="*/ 4456422 h 6735189"/>
              <a:gd name="connsiteX7" fmla="*/ 6858000 w 6858003"/>
              <a:gd name="connsiteY7" fmla="*/ 6735189 h 6735189"/>
              <a:gd name="connsiteX8" fmla="*/ 0 w 6858003"/>
              <a:gd name="connsiteY8" fmla="*/ 6735189 h 6735189"/>
              <a:gd name="connsiteX9" fmla="*/ 0 w 6858003"/>
              <a:gd name="connsiteY9" fmla="*/ 4456422 h 6735189"/>
              <a:gd name="connsiteX10" fmla="*/ 0 w 6858003"/>
              <a:gd name="connsiteY10" fmla="*/ 4374240 h 6735189"/>
              <a:gd name="connsiteX11" fmla="*/ 0 w 6858003"/>
              <a:gd name="connsiteY11" fmla="*/ 4229818 h 6735189"/>
              <a:gd name="connsiteX12" fmla="*/ 0 w 6858003"/>
              <a:gd name="connsiteY12" fmla="*/ 3571696 h 6735189"/>
              <a:gd name="connsiteX13" fmla="*/ 0 w 6858003"/>
              <a:gd name="connsiteY13" fmla="*/ 2095473 h 6735189"/>
              <a:gd name="connsiteX14" fmla="*/ 0 w 6858003"/>
              <a:gd name="connsiteY14" fmla="*/ 1951051 h 6735189"/>
              <a:gd name="connsiteX15" fmla="*/ 0 w 6858003"/>
              <a:gd name="connsiteY15" fmla="*/ 1292929 h 6735189"/>
              <a:gd name="connsiteX16" fmla="*/ 6858003 w 6858003"/>
              <a:gd name="connsiteY16" fmla="*/ 0 h 6735189"/>
              <a:gd name="connsiteX0" fmla="*/ 6858003 w 6858003"/>
              <a:gd name="connsiteY0" fmla="*/ 0 h 6735189"/>
              <a:gd name="connsiteX1" fmla="*/ 6858000 w 6858003"/>
              <a:gd name="connsiteY1" fmla="*/ 1951051 h 6735189"/>
              <a:gd name="connsiteX2" fmla="*/ 6858000 w 6858003"/>
              <a:gd name="connsiteY2" fmla="*/ 2095473 h 6735189"/>
              <a:gd name="connsiteX3" fmla="*/ 6858000 w 6858003"/>
              <a:gd name="connsiteY3" fmla="*/ 2554539 h 6735189"/>
              <a:gd name="connsiteX4" fmla="*/ 6858000 w 6858003"/>
              <a:gd name="connsiteY4" fmla="*/ 4229818 h 6735189"/>
              <a:gd name="connsiteX5" fmla="*/ 6858000 w 6858003"/>
              <a:gd name="connsiteY5" fmla="*/ 4374240 h 6735189"/>
              <a:gd name="connsiteX6" fmla="*/ 6858000 w 6858003"/>
              <a:gd name="connsiteY6" fmla="*/ 4456422 h 6735189"/>
              <a:gd name="connsiteX7" fmla="*/ 6858000 w 6858003"/>
              <a:gd name="connsiteY7" fmla="*/ 6735189 h 6735189"/>
              <a:gd name="connsiteX8" fmla="*/ 0 w 6858003"/>
              <a:gd name="connsiteY8" fmla="*/ 6735189 h 6735189"/>
              <a:gd name="connsiteX9" fmla="*/ 0 w 6858003"/>
              <a:gd name="connsiteY9" fmla="*/ 4456422 h 6735189"/>
              <a:gd name="connsiteX10" fmla="*/ 0 w 6858003"/>
              <a:gd name="connsiteY10" fmla="*/ 4374240 h 6735189"/>
              <a:gd name="connsiteX11" fmla="*/ 0 w 6858003"/>
              <a:gd name="connsiteY11" fmla="*/ 4229818 h 6735189"/>
              <a:gd name="connsiteX12" fmla="*/ 0 w 6858003"/>
              <a:gd name="connsiteY12" fmla="*/ 3571696 h 6735189"/>
              <a:gd name="connsiteX13" fmla="*/ 0 w 6858003"/>
              <a:gd name="connsiteY13" fmla="*/ 2095473 h 6735189"/>
              <a:gd name="connsiteX14" fmla="*/ 0 w 6858003"/>
              <a:gd name="connsiteY14" fmla="*/ 1951051 h 6735189"/>
              <a:gd name="connsiteX15" fmla="*/ 0 w 6858003"/>
              <a:gd name="connsiteY15" fmla="*/ 1292929 h 6735189"/>
              <a:gd name="connsiteX16" fmla="*/ 6858003 w 6858003"/>
              <a:gd name="connsiteY16" fmla="*/ 0 h 6735189"/>
              <a:gd name="connsiteX0" fmla="*/ 6858003 w 6858003"/>
              <a:gd name="connsiteY0" fmla="*/ 0 h 6735189"/>
              <a:gd name="connsiteX1" fmla="*/ 6858000 w 6858003"/>
              <a:gd name="connsiteY1" fmla="*/ 1951051 h 6735189"/>
              <a:gd name="connsiteX2" fmla="*/ 6858000 w 6858003"/>
              <a:gd name="connsiteY2" fmla="*/ 2095473 h 6735189"/>
              <a:gd name="connsiteX3" fmla="*/ 6858000 w 6858003"/>
              <a:gd name="connsiteY3" fmla="*/ 2554539 h 6735189"/>
              <a:gd name="connsiteX4" fmla="*/ 6858000 w 6858003"/>
              <a:gd name="connsiteY4" fmla="*/ 4229818 h 6735189"/>
              <a:gd name="connsiteX5" fmla="*/ 6858000 w 6858003"/>
              <a:gd name="connsiteY5" fmla="*/ 4374240 h 6735189"/>
              <a:gd name="connsiteX6" fmla="*/ 6858000 w 6858003"/>
              <a:gd name="connsiteY6" fmla="*/ 4456422 h 6735189"/>
              <a:gd name="connsiteX7" fmla="*/ 6858000 w 6858003"/>
              <a:gd name="connsiteY7" fmla="*/ 6735189 h 6735189"/>
              <a:gd name="connsiteX8" fmla="*/ 0 w 6858003"/>
              <a:gd name="connsiteY8" fmla="*/ 6735189 h 6735189"/>
              <a:gd name="connsiteX9" fmla="*/ 0 w 6858003"/>
              <a:gd name="connsiteY9" fmla="*/ 4456422 h 6735189"/>
              <a:gd name="connsiteX10" fmla="*/ 0 w 6858003"/>
              <a:gd name="connsiteY10" fmla="*/ 4374240 h 6735189"/>
              <a:gd name="connsiteX11" fmla="*/ 0 w 6858003"/>
              <a:gd name="connsiteY11" fmla="*/ 4229818 h 6735189"/>
              <a:gd name="connsiteX12" fmla="*/ 0 w 6858003"/>
              <a:gd name="connsiteY12" fmla="*/ 3571696 h 6735189"/>
              <a:gd name="connsiteX13" fmla="*/ 0 w 6858003"/>
              <a:gd name="connsiteY13" fmla="*/ 2095473 h 6735189"/>
              <a:gd name="connsiteX14" fmla="*/ 0 w 6858003"/>
              <a:gd name="connsiteY14" fmla="*/ 1951051 h 6735189"/>
              <a:gd name="connsiteX15" fmla="*/ 0 w 6858003"/>
              <a:gd name="connsiteY15" fmla="*/ 1292929 h 6735189"/>
              <a:gd name="connsiteX16" fmla="*/ 6858003 w 6858003"/>
              <a:gd name="connsiteY16" fmla="*/ 0 h 6735189"/>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070926 h 7431875"/>
              <a:gd name="connsiteX11" fmla="*/ 0 w 6858003"/>
              <a:gd name="connsiteY11" fmla="*/ 4926504 h 7431875"/>
              <a:gd name="connsiteX12" fmla="*/ 0 w 6858003"/>
              <a:gd name="connsiteY12" fmla="*/ 4268382 h 7431875"/>
              <a:gd name="connsiteX13" fmla="*/ 0 w 6858003"/>
              <a:gd name="connsiteY13" fmla="*/ 2792159 h 7431875"/>
              <a:gd name="connsiteX14" fmla="*/ 0 w 6858003"/>
              <a:gd name="connsiteY14" fmla="*/ 2647737 h 7431875"/>
              <a:gd name="connsiteX15" fmla="*/ 0 w 6858003"/>
              <a:gd name="connsiteY15" fmla="*/ 1989615 h 7431875"/>
              <a:gd name="connsiteX16" fmla="*/ 6858003 w 6858003"/>
              <a:gd name="connsiteY16" fmla="*/ 0 h 7431875"/>
              <a:gd name="connsiteX0" fmla="*/ 6872517 w 6872517"/>
              <a:gd name="connsiteY0" fmla="*/ 0 h 7431875"/>
              <a:gd name="connsiteX1" fmla="*/ 6872514 w 6872517"/>
              <a:gd name="connsiteY1" fmla="*/ 2647737 h 7431875"/>
              <a:gd name="connsiteX2" fmla="*/ 6872514 w 6872517"/>
              <a:gd name="connsiteY2" fmla="*/ 2792159 h 7431875"/>
              <a:gd name="connsiteX3" fmla="*/ 6872514 w 6872517"/>
              <a:gd name="connsiteY3" fmla="*/ 3251225 h 7431875"/>
              <a:gd name="connsiteX4" fmla="*/ 6872514 w 6872517"/>
              <a:gd name="connsiteY4" fmla="*/ 4926504 h 7431875"/>
              <a:gd name="connsiteX5" fmla="*/ 6872514 w 6872517"/>
              <a:gd name="connsiteY5" fmla="*/ 5070926 h 7431875"/>
              <a:gd name="connsiteX6" fmla="*/ 6872514 w 6872517"/>
              <a:gd name="connsiteY6" fmla="*/ 5153108 h 7431875"/>
              <a:gd name="connsiteX7" fmla="*/ 6872514 w 6872517"/>
              <a:gd name="connsiteY7" fmla="*/ 7431875 h 7431875"/>
              <a:gd name="connsiteX8" fmla="*/ 14514 w 6872517"/>
              <a:gd name="connsiteY8" fmla="*/ 7431875 h 7431875"/>
              <a:gd name="connsiteX9" fmla="*/ 14514 w 6872517"/>
              <a:gd name="connsiteY9" fmla="*/ 5153108 h 7431875"/>
              <a:gd name="connsiteX10" fmla="*/ 14514 w 6872517"/>
              <a:gd name="connsiteY10" fmla="*/ 5070926 h 7431875"/>
              <a:gd name="connsiteX11" fmla="*/ 14514 w 6872517"/>
              <a:gd name="connsiteY11" fmla="*/ 4926504 h 7431875"/>
              <a:gd name="connsiteX12" fmla="*/ 14514 w 6872517"/>
              <a:gd name="connsiteY12" fmla="*/ 4268382 h 7431875"/>
              <a:gd name="connsiteX13" fmla="*/ 14514 w 6872517"/>
              <a:gd name="connsiteY13" fmla="*/ 2792159 h 7431875"/>
              <a:gd name="connsiteX14" fmla="*/ 14514 w 6872517"/>
              <a:gd name="connsiteY14" fmla="*/ 2647737 h 7431875"/>
              <a:gd name="connsiteX15" fmla="*/ 0 w 6872517"/>
              <a:gd name="connsiteY15" fmla="*/ 480129 h 7431875"/>
              <a:gd name="connsiteX16" fmla="*/ 6872517 w 6872517"/>
              <a:gd name="connsiteY16"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070926 h 7431875"/>
              <a:gd name="connsiteX11" fmla="*/ 0 w 6858003"/>
              <a:gd name="connsiteY11" fmla="*/ 4926504 h 7431875"/>
              <a:gd name="connsiteX12" fmla="*/ 0 w 6858003"/>
              <a:gd name="connsiteY12" fmla="*/ 4268382 h 7431875"/>
              <a:gd name="connsiteX13" fmla="*/ 0 w 6858003"/>
              <a:gd name="connsiteY13" fmla="*/ 2792159 h 7431875"/>
              <a:gd name="connsiteX14" fmla="*/ 0 w 6858003"/>
              <a:gd name="connsiteY14" fmla="*/ 2647737 h 7431875"/>
              <a:gd name="connsiteX15" fmla="*/ 0 w 6858003"/>
              <a:gd name="connsiteY15" fmla="*/ 552701 h 7431875"/>
              <a:gd name="connsiteX16" fmla="*/ 6858003 w 6858003"/>
              <a:gd name="connsiteY16"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070926 h 7431875"/>
              <a:gd name="connsiteX11" fmla="*/ 0 w 6858003"/>
              <a:gd name="connsiteY11" fmla="*/ 4926504 h 7431875"/>
              <a:gd name="connsiteX12" fmla="*/ 0 w 6858003"/>
              <a:gd name="connsiteY12" fmla="*/ 4268382 h 7431875"/>
              <a:gd name="connsiteX13" fmla="*/ 0 w 6858003"/>
              <a:gd name="connsiteY13" fmla="*/ 2792159 h 7431875"/>
              <a:gd name="connsiteX14" fmla="*/ 0 w 6858003"/>
              <a:gd name="connsiteY14" fmla="*/ 552701 h 7431875"/>
              <a:gd name="connsiteX15" fmla="*/ 6858003 w 6858003"/>
              <a:gd name="connsiteY15"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070926 h 7431875"/>
              <a:gd name="connsiteX11" fmla="*/ 0 w 6858003"/>
              <a:gd name="connsiteY11" fmla="*/ 4926504 h 7431875"/>
              <a:gd name="connsiteX12" fmla="*/ 0 w 6858003"/>
              <a:gd name="connsiteY12" fmla="*/ 4268382 h 7431875"/>
              <a:gd name="connsiteX13" fmla="*/ 0 w 6858003"/>
              <a:gd name="connsiteY13" fmla="*/ 552701 h 7431875"/>
              <a:gd name="connsiteX14" fmla="*/ 6858003 w 6858003"/>
              <a:gd name="connsiteY14"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070926 h 7431875"/>
              <a:gd name="connsiteX11" fmla="*/ 0 w 6858003"/>
              <a:gd name="connsiteY11" fmla="*/ 4926504 h 7431875"/>
              <a:gd name="connsiteX12" fmla="*/ 0 w 6858003"/>
              <a:gd name="connsiteY12" fmla="*/ 552701 h 7431875"/>
              <a:gd name="connsiteX13" fmla="*/ 6858003 w 6858003"/>
              <a:gd name="connsiteY13"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070926 h 7431875"/>
              <a:gd name="connsiteX11" fmla="*/ 0 w 6858003"/>
              <a:gd name="connsiteY11" fmla="*/ 552701 h 7431875"/>
              <a:gd name="connsiteX12" fmla="*/ 6858003 w 6858003"/>
              <a:gd name="connsiteY12"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153108 h 7431875"/>
              <a:gd name="connsiteX10" fmla="*/ 0 w 6858003"/>
              <a:gd name="connsiteY10" fmla="*/ 552701 h 7431875"/>
              <a:gd name="connsiteX11" fmla="*/ 6858003 w 6858003"/>
              <a:gd name="connsiteY11"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5153108 h 7431875"/>
              <a:gd name="connsiteX7" fmla="*/ 6858000 w 6858003"/>
              <a:gd name="connsiteY7" fmla="*/ 7431875 h 7431875"/>
              <a:gd name="connsiteX8" fmla="*/ 0 w 6858003"/>
              <a:gd name="connsiteY8" fmla="*/ 7431875 h 7431875"/>
              <a:gd name="connsiteX9" fmla="*/ 0 w 6858003"/>
              <a:gd name="connsiteY9" fmla="*/ 552701 h 7431875"/>
              <a:gd name="connsiteX10" fmla="*/ 6858003 w 6858003"/>
              <a:gd name="connsiteY10"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5070926 h 7431875"/>
              <a:gd name="connsiteX6" fmla="*/ 6858000 w 6858003"/>
              <a:gd name="connsiteY6" fmla="*/ 7431875 h 7431875"/>
              <a:gd name="connsiteX7" fmla="*/ 0 w 6858003"/>
              <a:gd name="connsiteY7" fmla="*/ 7431875 h 7431875"/>
              <a:gd name="connsiteX8" fmla="*/ 0 w 6858003"/>
              <a:gd name="connsiteY8" fmla="*/ 552701 h 7431875"/>
              <a:gd name="connsiteX9" fmla="*/ 6858003 w 6858003"/>
              <a:gd name="connsiteY9"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4926504 h 7431875"/>
              <a:gd name="connsiteX5" fmla="*/ 6858000 w 6858003"/>
              <a:gd name="connsiteY5" fmla="*/ 7431875 h 7431875"/>
              <a:gd name="connsiteX6" fmla="*/ 0 w 6858003"/>
              <a:gd name="connsiteY6" fmla="*/ 7431875 h 7431875"/>
              <a:gd name="connsiteX7" fmla="*/ 0 w 6858003"/>
              <a:gd name="connsiteY7" fmla="*/ 552701 h 7431875"/>
              <a:gd name="connsiteX8" fmla="*/ 6858003 w 6858003"/>
              <a:gd name="connsiteY8"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3251225 h 7431875"/>
              <a:gd name="connsiteX4" fmla="*/ 6858000 w 6858003"/>
              <a:gd name="connsiteY4" fmla="*/ 7431875 h 7431875"/>
              <a:gd name="connsiteX5" fmla="*/ 0 w 6858003"/>
              <a:gd name="connsiteY5" fmla="*/ 7431875 h 7431875"/>
              <a:gd name="connsiteX6" fmla="*/ 0 w 6858003"/>
              <a:gd name="connsiteY6" fmla="*/ 552701 h 7431875"/>
              <a:gd name="connsiteX7" fmla="*/ 6858003 w 6858003"/>
              <a:gd name="connsiteY7" fmla="*/ 0 h 7431875"/>
              <a:gd name="connsiteX0" fmla="*/ 6858003 w 6858003"/>
              <a:gd name="connsiteY0" fmla="*/ 0 h 7431875"/>
              <a:gd name="connsiteX1" fmla="*/ 6858000 w 6858003"/>
              <a:gd name="connsiteY1" fmla="*/ 2647737 h 7431875"/>
              <a:gd name="connsiteX2" fmla="*/ 6858000 w 6858003"/>
              <a:gd name="connsiteY2" fmla="*/ 2792159 h 7431875"/>
              <a:gd name="connsiteX3" fmla="*/ 6858000 w 6858003"/>
              <a:gd name="connsiteY3" fmla="*/ 7431875 h 7431875"/>
              <a:gd name="connsiteX4" fmla="*/ 0 w 6858003"/>
              <a:gd name="connsiteY4" fmla="*/ 7431875 h 7431875"/>
              <a:gd name="connsiteX5" fmla="*/ 0 w 6858003"/>
              <a:gd name="connsiteY5" fmla="*/ 552701 h 7431875"/>
              <a:gd name="connsiteX6" fmla="*/ 6858003 w 6858003"/>
              <a:gd name="connsiteY6" fmla="*/ 0 h 7431875"/>
              <a:gd name="connsiteX0" fmla="*/ 6858003 w 6858003"/>
              <a:gd name="connsiteY0" fmla="*/ 0 h 7431875"/>
              <a:gd name="connsiteX1" fmla="*/ 6858000 w 6858003"/>
              <a:gd name="connsiteY1" fmla="*/ 2647737 h 7431875"/>
              <a:gd name="connsiteX2" fmla="*/ 6858000 w 6858003"/>
              <a:gd name="connsiteY2" fmla="*/ 7431875 h 7431875"/>
              <a:gd name="connsiteX3" fmla="*/ 0 w 6858003"/>
              <a:gd name="connsiteY3" fmla="*/ 7431875 h 7431875"/>
              <a:gd name="connsiteX4" fmla="*/ 0 w 6858003"/>
              <a:gd name="connsiteY4" fmla="*/ 552701 h 7431875"/>
              <a:gd name="connsiteX5" fmla="*/ 6858003 w 6858003"/>
              <a:gd name="connsiteY5" fmla="*/ 0 h 7431875"/>
              <a:gd name="connsiteX0" fmla="*/ 6872517 w 6872517"/>
              <a:gd name="connsiteY0" fmla="*/ 42385 h 6879174"/>
              <a:gd name="connsiteX1" fmla="*/ 6858000 w 6872517"/>
              <a:gd name="connsiteY1" fmla="*/ 2095036 h 6879174"/>
              <a:gd name="connsiteX2" fmla="*/ 6858000 w 6872517"/>
              <a:gd name="connsiteY2" fmla="*/ 6879174 h 6879174"/>
              <a:gd name="connsiteX3" fmla="*/ 0 w 6872517"/>
              <a:gd name="connsiteY3" fmla="*/ 6879174 h 6879174"/>
              <a:gd name="connsiteX4" fmla="*/ 0 w 6872517"/>
              <a:gd name="connsiteY4" fmla="*/ 0 h 6879174"/>
              <a:gd name="connsiteX5" fmla="*/ 6872517 w 6872517"/>
              <a:gd name="connsiteY5" fmla="*/ 42385 h 6879174"/>
              <a:gd name="connsiteX0" fmla="*/ 6872520 w 6872520"/>
              <a:gd name="connsiteY0" fmla="*/ 0 h 6880332"/>
              <a:gd name="connsiteX1" fmla="*/ 6858000 w 6872520"/>
              <a:gd name="connsiteY1" fmla="*/ 2096194 h 6880332"/>
              <a:gd name="connsiteX2" fmla="*/ 6858000 w 6872520"/>
              <a:gd name="connsiteY2" fmla="*/ 6880332 h 6880332"/>
              <a:gd name="connsiteX3" fmla="*/ 0 w 6872520"/>
              <a:gd name="connsiteY3" fmla="*/ 6880332 h 6880332"/>
              <a:gd name="connsiteX4" fmla="*/ 0 w 6872520"/>
              <a:gd name="connsiteY4" fmla="*/ 1158 h 6880332"/>
              <a:gd name="connsiteX5" fmla="*/ 6872520 w 6872520"/>
              <a:gd name="connsiteY5" fmla="*/ 0 h 6880332"/>
              <a:gd name="connsiteX0" fmla="*/ 6872520 w 6872520"/>
              <a:gd name="connsiteY0" fmla="*/ 0 h 6880332"/>
              <a:gd name="connsiteX1" fmla="*/ 6858000 w 6872520"/>
              <a:gd name="connsiteY1" fmla="*/ 2096194 h 6880332"/>
              <a:gd name="connsiteX2" fmla="*/ 6858000 w 6872520"/>
              <a:gd name="connsiteY2" fmla="*/ 6880332 h 6880332"/>
              <a:gd name="connsiteX3" fmla="*/ 0 w 6872520"/>
              <a:gd name="connsiteY3" fmla="*/ 6880332 h 6880332"/>
              <a:gd name="connsiteX4" fmla="*/ 0 w 6872520"/>
              <a:gd name="connsiteY4" fmla="*/ 1158 h 6880332"/>
              <a:gd name="connsiteX5" fmla="*/ 6872520 w 6872520"/>
              <a:gd name="connsiteY5" fmla="*/ 0 h 6880332"/>
              <a:gd name="connsiteX0" fmla="*/ 6843491 w 6858000"/>
              <a:gd name="connsiteY0" fmla="*/ 202042 h 6879174"/>
              <a:gd name="connsiteX1" fmla="*/ 6858000 w 6858000"/>
              <a:gd name="connsiteY1" fmla="*/ 2095036 h 6879174"/>
              <a:gd name="connsiteX2" fmla="*/ 6858000 w 6858000"/>
              <a:gd name="connsiteY2" fmla="*/ 6879174 h 6879174"/>
              <a:gd name="connsiteX3" fmla="*/ 0 w 6858000"/>
              <a:gd name="connsiteY3" fmla="*/ 6879174 h 6879174"/>
              <a:gd name="connsiteX4" fmla="*/ 0 w 6858000"/>
              <a:gd name="connsiteY4" fmla="*/ 0 h 6879174"/>
              <a:gd name="connsiteX5" fmla="*/ 6843491 w 6858000"/>
              <a:gd name="connsiteY5" fmla="*/ 202042 h 6879174"/>
              <a:gd name="connsiteX0" fmla="*/ 6843491 w 6858000"/>
              <a:gd name="connsiteY0" fmla="*/ 202042 h 6879174"/>
              <a:gd name="connsiteX1" fmla="*/ 6858000 w 6858000"/>
              <a:gd name="connsiteY1" fmla="*/ 2095036 h 6879174"/>
              <a:gd name="connsiteX2" fmla="*/ 6858000 w 6858000"/>
              <a:gd name="connsiteY2" fmla="*/ 6879174 h 6879174"/>
              <a:gd name="connsiteX3" fmla="*/ 0 w 6858000"/>
              <a:gd name="connsiteY3" fmla="*/ 6879174 h 6879174"/>
              <a:gd name="connsiteX4" fmla="*/ 0 w 6858000"/>
              <a:gd name="connsiteY4" fmla="*/ 0 h 6879174"/>
              <a:gd name="connsiteX5" fmla="*/ 6843491 w 6858000"/>
              <a:gd name="connsiteY5" fmla="*/ 202042 h 6879174"/>
              <a:gd name="connsiteX0" fmla="*/ 6843491 w 6858000"/>
              <a:gd name="connsiteY0" fmla="*/ 202042 h 6879174"/>
              <a:gd name="connsiteX1" fmla="*/ 6858000 w 6858000"/>
              <a:gd name="connsiteY1" fmla="*/ 2095036 h 6879174"/>
              <a:gd name="connsiteX2" fmla="*/ 6858000 w 6858000"/>
              <a:gd name="connsiteY2" fmla="*/ 6879174 h 6879174"/>
              <a:gd name="connsiteX3" fmla="*/ 0 w 6858000"/>
              <a:gd name="connsiteY3" fmla="*/ 6879174 h 6879174"/>
              <a:gd name="connsiteX4" fmla="*/ 0 w 6858000"/>
              <a:gd name="connsiteY4" fmla="*/ 0 h 6879174"/>
              <a:gd name="connsiteX5" fmla="*/ 6843491 w 6858000"/>
              <a:gd name="connsiteY5" fmla="*/ 202042 h 6879174"/>
              <a:gd name="connsiteX0" fmla="*/ 6856191 w 6858000"/>
              <a:gd name="connsiteY0" fmla="*/ 214742 h 6879174"/>
              <a:gd name="connsiteX1" fmla="*/ 6858000 w 6858000"/>
              <a:gd name="connsiteY1" fmla="*/ 2095036 h 6879174"/>
              <a:gd name="connsiteX2" fmla="*/ 6858000 w 6858000"/>
              <a:gd name="connsiteY2" fmla="*/ 6879174 h 6879174"/>
              <a:gd name="connsiteX3" fmla="*/ 0 w 6858000"/>
              <a:gd name="connsiteY3" fmla="*/ 6879174 h 6879174"/>
              <a:gd name="connsiteX4" fmla="*/ 0 w 6858000"/>
              <a:gd name="connsiteY4" fmla="*/ 0 h 6879174"/>
              <a:gd name="connsiteX5" fmla="*/ 6856191 w 6858000"/>
              <a:gd name="connsiteY5" fmla="*/ 214742 h 6879174"/>
              <a:gd name="connsiteX0" fmla="*/ 6856191 w 6858000"/>
              <a:gd name="connsiteY0" fmla="*/ 209979 h 6879174"/>
              <a:gd name="connsiteX1" fmla="*/ 6858000 w 6858000"/>
              <a:gd name="connsiteY1" fmla="*/ 2095036 h 6879174"/>
              <a:gd name="connsiteX2" fmla="*/ 6858000 w 6858000"/>
              <a:gd name="connsiteY2" fmla="*/ 6879174 h 6879174"/>
              <a:gd name="connsiteX3" fmla="*/ 0 w 6858000"/>
              <a:gd name="connsiteY3" fmla="*/ 6879174 h 6879174"/>
              <a:gd name="connsiteX4" fmla="*/ 0 w 6858000"/>
              <a:gd name="connsiteY4" fmla="*/ 0 h 6879174"/>
              <a:gd name="connsiteX5" fmla="*/ 6856191 w 6858000"/>
              <a:gd name="connsiteY5" fmla="*/ 209979 h 6879174"/>
              <a:gd name="connsiteX0" fmla="*/ 6868891 w 6868891"/>
              <a:gd name="connsiteY0" fmla="*/ 197279 h 6879174"/>
              <a:gd name="connsiteX1" fmla="*/ 6858000 w 6868891"/>
              <a:gd name="connsiteY1" fmla="*/ 2095036 h 6879174"/>
              <a:gd name="connsiteX2" fmla="*/ 6858000 w 6868891"/>
              <a:gd name="connsiteY2" fmla="*/ 6879174 h 6879174"/>
              <a:gd name="connsiteX3" fmla="*/ 0 w 6868891"/>
              <a:gd name="connsiteY3" fmla="*/ 6879174 h 6879174"/>
              <a:gd name="connsiteX4" fmla="*/ 0 w 6868891"/>
              <a:gd name="connsiteY4" fmla="*/ 0 h 6879174"/>
              <a:gd name="connsiteX5" fmla="*/ 6868891 w 6868891"/>
              <a:gd name="connsiteY5" fmla="*/ 197279 h 6879174"/>
              <a:gd name="connsiteX0" fmla="*/ 6868891 w 7721392"/>
              <a:gd name="connsiteY0" fmla="*/ 197279 h 6879174"/>
              <a:gd name="connsiteX1" fmla="*/ 6858000 w 7721392"/>
              <a:gd name="connsiteY1" fmla="*/ 6879174 h 6879174"/>
              <a:gd name="connsiteX2" fmla="*/ 0 w 7721392"/>
              <a:gd name="connsiteY2" fmla="*/ 6879174 h 6879174"/>
              <a:gd name="connsiteX3" fmla="*/ 0 w 7721392"/>
              <a:gd name="connsiteY3" fmla="*/ 0 h 6879174"/>
              <a:gd name="connsiteX4" fmla="*/ 6868891 w 7721392"/>
              <a:gd name="connsiteY4" fmla="*/ 197279 h 6879174"/>
              <a:gd name="connsiteX0" fmla="*/ 6868891 w 7373946"/>
              <a:gd name="connsiteY0" fmla="*/ 197279 h 6879174"/>
              <a:gd name="connsiteX1" fmla="*/ 6858000 w 7373946"/>
              <a:gd name="connsiteY1" fmla="*/ 6879174 h 6879174"/>
              <a:gd name="connsiteX2" fmla="*/ 0 w 7373946"/>
              <a:gd name="connsiteY2" fmla="*/ 6879174 h 6879174"/>
              <a:gd name="connsiteX3" fmla="*/ 0 w 7373946"/>
              <a:gd name="connsiteY3" fmla="*/ 0 h 6879174"/>
              <a:gd name="connsiteX4" fmla="*/ 6868891 w 7373946"/>
              <a:gd name="connsiteY4" fmla="*/ 197279 h 6879174"/>
              <a:gd name="connsiteX0" fmla="*/ 6868891 w 8182025"/>
              <a:gd name="connsiteY0" fmla="*/ 197279 h 6879174"/>
              <a:gd name="connsiteX1" fmla="*/ 6858000 w 8182025"/>
              <a:gd name="connsiteY1" fmla="*/ 6879174 h 6879174"/>
              <a:gd name="connsiteX2" fmla="*/ 0 w 8182025"/>
              <a:gd name="connsiteY2" fmla="*/ 6879174 h 6879174"/>
              <a:gd name="connsiteX3" fmla="*/ 0 w 8182025"/>
              <a:gd name="connsiteY3" fmla="*/ 0 h 6879174"/>
              <a:gd name="connsiteX4" fmla="*/ 6868891 w 8182025"/>
              <a:gd name="connsiteY4" fmla="*/ 197279 h 6879174"/>
              <a:gd name="connsiteX0" fmla="*/ 6868891 w 8182025"/>
              <a:gd name="connsiteY0" fmla="*/ 197279 h 6879174"/>
              <a:gd name="connsiteX1" fmla="*/ 6858000 w 8182025"/>
              <a:gd name="connsiteY1" fmla="*/ 6879174 h 6879174"/>
              <a:gd name="connsiteX2" fmla="*/ 0 w 8182025"/>
              <a:gd name="connsiteY2" fmla="*/ 6879174 h 6879174"/>
              <a:gd name="connsiteX3" fmla="*/ 0 w 8182025"/>
              <a:gd name="connsiteY3" fmla="*/ 0 h 6879174"/>
              <a:gd name="connsiteX4" fmla="*/ 6868891 w 8182025"/>
              <a:gd name="connsiteY4" fmla="*/ 197279 h 6879174"/>
              <a:gd name="connsiteX0" fmla="*/ 6868891 w 8182025"/>
              <a:gd name="connsiteY0" fmla="*/ 197279 h 6879174"/>
              <a:gd name="connsiteX1" fmla="*/ 6858000 w 8182025"/>
              <a:gd name="connsiteY1" fmla="*/ 6879174 h 6879174"/>
              <a:gd name="connsiteX2" fmla="*/ 0 w 8182025"/>
              <a:gd name="connsiteY2" fmla="*/ 6879174 h 6879174"/>
              <a:gd name="connsiteX3" fmla="*/ 0 w 8182025"/>
              <a:gd name="connsiteY3" fmla="*/ 0 h 6879174"/>
              <a:gd name="connsiteX4" fmla="*/ 6868891 w 8182025"/>
              <a:gd name="connsiteY4" fmla="*/ 197279 h 6879174"/>
              <a:gd name="connsiteX0" fmla="*/ 6868891 w 8182025"/>
              <a:gd name="connsiteY0" fmla="*/ 197279 h 6879174"/>
              <a:gd name="connsiteX1" fmla="*/ 6858000 w 8182025"/>
              <a:gd name="connsiteY1" fmla="*/ 6879174 h 6879174"/>
              <a:gd name="connsiteX2" fmla="*/ 0 w 8182025"/>
              <a:gd name="connsiteY2" fmla="*/ 6879174 h 6879174"/>
              <a:gd name="connsiteX3" fmla="*/ 0 w 8182025"/>
              <a:gd name="connsiteY3" fmla="*/ 0 h 6879174"/>
              <a:gd name="connsiteX4" fmla="*/ 6868891 w 8182025"/>
              <a:gd name="connsiteY4" fmla="*/ 197279 h 6879174"/>
              <a:gd name="connsiteX0" fmla="*/ 6868891 w 7374082"/>
              <a:gd name="connsiteY0" fmla="*/ 197279 h 7217839"/>
              <a:gd name="connsiteX1" fmla="*/ 6858000 w 7374082"/>
              <a:gd name="connsiteY1" fmla="*/ 6879174 h 7217839"/>
              <a:gd name="connsiteX2" fmla="*/ 0 w 7374082"/>
              <a:gd name="connsiteY2" fmla="*/ 6879174 h 7217839"/>
              <a:gd name="connsiteX3" fmla="*/ 0 w 7374082"/>
              <a:gd name="connsiteY3" fmla="*/ 0 h 7217839"/>
              <a:gd name="connsiteX4" fmla="*/ 6868891 w 7374082"/>
              <a:gd name="connsiteY4" fmla="*/ 197279 h 7217839"/>
              <a:gd name="connsiteX0" fmla="*/ 6868891 w 7513044"/>
              <a:gd name="connsiteY0" fmla="*/ 197279 h 6879174"/>
              <a:gd name="connsiteX1" fmla="*/ 6858000 w 7513044"/>
              <a:gd name="connsiteY1" fmla="*/ 6879174 h 6879174"/>
              <a:gd name="connsiteX2" fmla="*/ 0 w 7513044"/>
              <a:gd name="connsiteY2" fmla="*/ 6879174 h 6879174"/>
              <a:gd name="connsiteX3" fmla="*/ 0 w 7513044"/>
              <a:gd name="connsiteY3" fmla="*/ 0 h 6879174"/>
              <a:gd name="connsiteX4" fmla="*/ 6868891 w 7513044"/>
              <a:gd name="connsiteY4" fmla="*/ 197279 h 6879174"/>
              <a:gd name="connsiteX0" fmla="*/ 6868891 w 7374082"/>
              <a:gd name="connsiteY0" fmla="*/ 197279 h 6879174"/>
              <a:gd name="connsiteX1" fmla="*/ 6858000 w 7374082"/>
              <a:gd name="connsiteY1" fmla="*/ 6879174 h 6879174"/>
              <a:gd name="connsiteX2" fmla="*/ 0 w 7374082"/>
              <a:gd name="connsiteY2" fmla="*/ 6879174 h 6879174"/>
              <a:gd name="connsiteX3" fmla="*/ 0 w 7374082"/>
              <a:gd name="connsiteY3" fmla="*/ 0 h 6879174"/>
              <a:gd name="connsiteX4" fmla="*/ 6868891 w 7374082"/>
              <a:gd name="connsiteY4" fmla="*/ 197279 h 6879174"/>
              <a:gd name="connsiteX0" fmla="*/ 6868891 w 6868891"/>
              <a:gd name="connsiteY0" fmla="*/ 197279 h 6879174"/>
              <a:gd name="connsiteX1" fmla="*/ 6858000 w 6868891"/>
              <a:gd name="connsiteY1" fmla="*/ 6879174 h 6879174"/>
              <a:gd name="connsiteX2" fmla="*/ 0 w 6868891"/>
              <a:gd name="connsiteY2" fmla="*/ 6879174 h 6879174"/>
              <a:gd name="connsiteX3" fmla="*/ 0 w 6868891"/>
              <a:gd name="connsiteY3" fmla="*/ 0 h 6879174"/>
              <a:gd name="connsiteX4" fmla="*/ 6868891 w 6868891"/>
              <a:gd name="connsiteY4" fmla="*/ 197279 h 687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891" h="6879174">
                <a:moveTo>
                  <a:pt x="6868891" y="197279"/>
                </a:moveTo>
                <a:cubicBezTo>
                  <a:pt x="6865263" y="1808265"/>
                  <a:pt x="6858000" y="6879174"/>
                  <a:pt x="6858000" y="6879174"/>
                </a:cubicBezTo>
                <a:lnTo>
                  <a:pt x="0" y="6879174"/>
                </a:lnTo>
                <a:lnTo>
                  <a:pt x="0" y="0"/>
                </a:lnTo>
                <a:cubicBezTo>
                  <a:pt x="2329546" y="1257529"/>
                  <a:pt x="4524837" y="1741029"/>
                  <a:pt x="6868891" y="19727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71"/>
          <p:cNvSpPr/>
          <p:nvPr/>
        </p:nvSpPr>
        <p:spPr>
          <a:xfrm>
            <a:off x="7193660" y="3881808"/>
            <a:ext cx="316801" cy="316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j-lt"/>
                <a:ea typeface="微软雅黑" panose="020B0503020204020204" pitchFamily="34" charset="-122"/>
                <a:sym typeface="微软雅黑" panose="020B0503020204020204" pitchFamily="34" charset="-122"/>
              </a:rPr>
              <a:t>2</a:t>
            </a:r>
            <a:endParaRPr lang="zh-CN" altLang="en-US" sz="2000" b="1" dirty="0">
              <a:latin typeface="+mj-lt"/>
              <a:ea typeface="微软雅黑" panose="020B0503020204020204" pitchFamily="34" charset="-122"/>
              <a:sym typeface="微软雅黑" panose="020B0503020204020204" pitchFamily="34" charset="-122"/>
            </a:endParaRPr>
          </a:p>
        </p:txBody>
      </p:sp>
      <p:sp>
        <p:nvSpPr>
          <p:cNvPr id="73" name="矩形 72"/>
          <p:cNvSpPr/>
          <p:nvPr/>
        </p:nvSpPr>
        <p:spPr>
          <a:xfrm>
            <a:off x="7656464" y="3840154"/>
            <a:ext cx="313900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zh-CN" sz="2000" b="1" dirty="0" err="1">
                <a:solidFill>
                  <a:schemeClr val="accent1"/>
                </a:solidFill>
                <a:latin typeface="+mj-lt"/>
                <a:ea typeface="微软雅黑" panose="020B0503020204020204" pitchFamily="34" charset="-122"/>
                <a:sym typeface="微软雅黑" panose="020B0503020204020204" pitchFamily="34" charset="-122"/>
              </a:rPr>
              <a:t>Input&amp;Output</a:t>
            </a:r>
            <a:r>
              <a:rPr lang="en-US" altLang="zh-CN" sz="2000" b="1" dirty="0">
                <a:solidFill>
                  <a:schemeClr val="accent1"/>
                </a:solidFill>
                <a:latin typeface="+mj-lt"/>
                <a:ea typeface="微软雅黑" panose="020B0503020204020204" pitchFamily="34" charset="-122"/>
                <a:sym typeface="微软雅黑" panose="020B0503020204020204" pitchFamily="34" charset="-122"/>
              </a:rPr>
              <a:t> Embedding</a:t>
            </a:r>
            <a:endParaRPr lang="zh-CN" altLang="en-US" sz="2000" b="1" dirty="0">
              <a:solidFill>
                <a:schemeClr val="accent1"/>
              </a:solidFill>
              <a:latin typeface="+mj-lt"/>
              <a:ea typeface="微软雅黑" panose="020B0503020204020204" pitchFamily="34" charset="-122"/>
              <a:sym typeface="微软雅黑" panose="020B0503020204020204" pitchFamily="34" charset="-122"/>
            </a:endParaRPr>
          </a:p>
        </p:txBody>
      </p:sp>
      <p:sp>
        <p:nvSpPr>
          <p:cNvPr id="74" name="矩形 73"/>
          <p:cNvSpPr/>
          <p:nvPr/>
        </p:nvSpPr>
        <p:spPr>
          <a:xfrm>
            <a:off x="7193660" y="4372512"/>
            <a:ext cx="316801" cy="316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j-lt"/>
                <a:ea typeface="微软雅黑" panose="020B0503020204020204" pitchFamily="34" charset="-122"/>
                <a:sym typeface="微软雅黑" panose="020B0503020204020204" pitchFamily="34" charset="-122"/>
              </a:rPr>
              <a:t>4</a:t>
            </a:r>
            <a:endParaRPr lang="zh-CN" altLang="en-US" sz="2000" b="1" dirty="0">
              <a:latin typeface="+mj-lt"/>
              <a:ea typeface="微软雅黑" panose="020B0503020204020204" pitchFamily="34" charset="-122"/>
              <a:sym typeface="微软雅黑" panose="020B0503020204020204" pitchFamily="34" charset="-122"/>
            </a:endParaRPr>
          </a:p>
        </p:txBody>
      </p:sp>
      <p:sp>
        <p:nvSpPr>
          <p:cNvPr id="75" name="矩形 74"/>
          <p:cNvSpPr/>
          <p:nvPr/>
        </p:nvSpPr>
        <p:spPr>
          <a:xfrm>
            <a:off x="7656464" y="4330858"/>
            <a:ext cx="236955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zh-CN" sz="2000" b="1" dirty="0">
                <a:solidFill>
                  <a:schemeClr val="accent1"/>
                </a:solidFill>
                <a:latin typeface="+mj-lt"/>
                <a:ea typeface="微软雅黑" panose="020B0503020204020204" pitchFamily="34" charset="-122"/>
                <a:sym typeface="微软雅黑" panose="020B0503020204020204" pitchFamily="34" charset="-122"/>
              </a:rPr>
              <a:t>Positional Encoding</a:t>
            </a:r>
            <a:endParaRPr lang="zh-CN" altLang="en-US" sz="2000" b="1" dirty="0">
              <a:solidFill>
                <a:schemeClr val="accent1"/>
              </a:solidFill>
              <a:latin typeface="+mj-lt"/>
              <a:ea typeface="微软雅黑" panose="020B0503020204020204" pitchFamily="34" charset="-122"/>
              <a:sym typeface="微软雅黑" panose="020B0503020204020204" pitchFamily="34" charset="-122"/>
            </a:endParaRPr>
          </a:p>
        </p:txBody>
      </p:sp>
      <p:sp>
        <p:nvSpPr>
          <p:cNvPr id="76" name="矩形 75"/>
          <p:cNvSpPr/>
          <p:nvPr/>
        </p:nvSpPr>
        <p:spPr>
          <a:xfrm>
            <a:off x="7193660" y="4863216"/>
            <a:ext cx="316801" cy="316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j-lt"/>
                <a:ea typeface="微软雅黑" panose="020B0503020204020204" pitchFamily="34" charset="-122"/>
                <a:sym typeface="微软雅黑" panose="020B0503020204020204" pitchFamily="34" charset="-122"/>
              </a:rPr>
              <a:t>5</a:t>
            </a:r>
            <a:endParaRPr lang="zh-CN" altLang="en-US" sz="2000" b="1" dirty="0">
              <a:latin typeface="+mj-lt"/>
              <a:ea typeface="微软雅黑" panose="020B0503020204020204" pitchFamily="34" charset="-122"/>
              <a:sym typeface="微软雅黑" panose="020B0503020204020204" pitchFamily="34" charset="-122"/>
            </a:endParaRPr>
          </a:p>
        </p:txBody>
      </p:sp>
      <p:sp>
        <p:nvSpPr>
          <p:cNvPr id="77" name="矩形 76"/>
          <p:cNvSpPr/>
          <p:nvPr/>
        </p:nvSpPr>
        <p:spPr>
          <a:xfrm>
            <a:off x="7656464" y="4821562"/>
            <a:ext cx="2552558"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zh-CN" sz="2000" b="1" dirty="0">
                <a:solidFill>
                  <a:schemeClr val="accent1"/>
                </a:solidFill>
                <a:latin typeface="+mj-lt"/>
                <a:ea typeface="微软雅黑" panose="020B0503020204020204" pitchFamily="34" charset="-122"/>
                <a:sym typeface="微软雅黑" panose="020B0503020204020204" pitchFamily="34" charset="-122"/>
              </a:rPr>
              <a:t>Multi-Head Attention</a:t>
            </a:r>
            <a:endParaRPr lang="zh-CN" altLang="en-US" sz="2000" b="1" dirty="0">
              <a:solidFill>
                <a:schemeClr val="accent1"/>
              </a:solidFill>
              <a:latin typeface="+mj-lt"/>
              <a:ea typeface="微软雅黑" panose="020B0503020204020204" pitchFamily="34" charset="-122"/>
              <a:sym typeface="微软雅黑" panose="020B0503020204020204" pitchFamily="34" charset="-122"/>
            </a:endParaRPr>
          </a:p>
        </p:txBody>
      </p:sp>
      <p:sp>
        <p:nvSpPr>
          <p:cNvPr id="24" name="文本框 23">
            <a:extLst>
              <a:ext uri="{FF2B5EF4-FFF2-40B4-BE49-F238E27FC236}">
                <a16:creationId xmlns:a16="http://schemas.microsoft.com/office/drawing/2014/main" id="{8F1422A7-7A7C-476D-A7B7-3AA70DACB57F}"/>
              </a:ext>
            </a:extLst>
          </p:cNvPr>
          <p:cNvSpPr txBox="1"/>
          <p:nvPr/>
        </p:nvSpPr>
        <p:spPr>
          <a:xfrm>
            <a:off x="7066040" y="2674436"/>
            <a:ext cx="3847848" cy="646331"/>
          </a:xfrm>
          <a:prstGeom prst="rect">
            <a:avLst/>
          </a:prstGeom>
          <a:solidFill>
            <a:schemeClr val="bg1">
              <a:alpha val="0"/>
            </a:schemeClr>
          </a:solidFill>
        </p:spPr>
        <p:txBody>
          <a:bodyPr wrap="none">
            <a:spAutoFit/>
          </a:bodyPr>
          <a:lstStyle>
            <a:lvl1pPr eaLnBrk="0" hangingPunct="0">
              <a:defRPr sz="2800" b="1">
                <a:solidFill>
                  <a:schemeClr val="accent1"/>
                </a:solidFill>
                <a:latin typeface="微软雅黑" pitchFamily="34" charset="-122"/>
                <a:ea typeface="微软雅黑" pitchFamily="34" charset="-122"/>
                <a:cs typeface="+mj-cs"/>
              </a:defRPr>
            </a:lvl1pPr>
            <a:lvl2pPr algn="r" eaLnBrk="0" hangingPunct="0">
              <a:defRPr sz="2000" b="1">
                <a:solidFill>
                  <a:srgbClr val="404040"/>
                </a:solidFill>
                <a:latin typeface="微软雅黑" panose="020B0503020204020204" pitchFamily="34" charset="-122"/>
                <a:ea typeface="微软雅黑" panose="020B0503020204020204" pitchFamily="34" charset="-122"/>
              </a:defRPr>
            </a:lvl2pPr>
            <a:lvl3pPr algn="r" eaLnBrk="0" hangingPunct="0">
              <a:defRPr sz="2000" b="1">
                <a:solidFill>
                  <a:srgbClr val="404040"/>
                </a:solidFill>
                <a:latin typeface="微软雅黑" panose="020B0503020204020204" pitchFamily="34" charset="-122"/>
                <a:ea typeface="微软雅黑" panose="020B0503020204020204" pitchFamily="34" charset="-122"/>
              </a:defRPr>
            </a:lvl3pPr>
            <a:lvl4pPr algn="r" eaLnBrk="0" hangingPunct="0">
              <a:defRPr sz="2000" b="1">
                <a:solidFill>
                  <a:srgbClr val="404040"/>
                </a:solidFill>
                <a:latin typeface="微软雅黑" panose="020B0503020204020204" pitchFamily="34" charset="-122"/>
                <a:ea typeface="微软雅黑" panose="020B0503020204020204" pitchFamily="34" charset="-122"/>
              </a:defRPr>
            </a:lvl4pPr>
            <a:lvl5pPr algn="r" eaLnBrk="0" hangingPunct="0">
              <a:defRPr sz="2000" b="1">
                <a:solidFill>
                  <a:srgbClr val="404040"/>
                </a:solidFill>
                <a:latin typeface="微软雅黑" panose="020B0503020204020204" pitchFamily="34" charset="-122"/>
                <a:ea typeface="微软雅黑" panose="020B0503020204020204" pitchFamily="34" charset="-122"/>
              </a:defRPr>
            </a:lvl5pPr>
            <a:lvl6pPr marL="457200" algn="r" fontAlgn="base">
              <a:spcBef>
                <a:spcPct val="0"/>
              </a:spcBef>
              <a:spcAft>
                <a:spcPct val="0"/>
              </a:spcAft>
              <a:defRPr>
                <a:latin typeface="Arial" charset="0"/>
                <a:ea typeface="宋体" charset="-122"/>
              </a:defRPr>
            </a:lvl6pPr>
            <a:lvl7pPr marL="914400" algn="r" fontAlgn="base">
              <a:spcBef>
                <a:spcPct val="0"/>
              </a:spcBef>
              <a:spcAft>
                <a:spcPct val="0"/>
              </a:spcAft>
              <a:defRPr>
                <a:latin typeface="Arial" charset="0"/>
                <a:ea typeface="宋体" charset="-122"/>
              </a:defRPr>
            </a:lvl7pPr>
            <a:lvl8pPr marL="1371600" algn="r" fontAlgn="base">
              <a:spcBef>
                <a:spcPct val="0"/>
              </a:spcBef>
              <a:spcAft>
                <a:spcPct val="0"/>
              </a:spcAft>
              <a:defRPr>
                <a:latin typeface="Arial" charset="0"/>
                <a:ea typeface="宋体" charset="-122"/>
              </a:defRPr>
            </a:lvl8pPr>
            <a:lvl9pPr marL="1828800" algn="r" fontAlgn="base">
              <a:spcBef>
                <a:spcPct val="0"/>
              </a:spcBef>
              <a:spcAft>
                <a:spcPct val="0"/>
              </a:spcAft>
              <a:defRPr>
                <a:latin typeface="Arial" charset="0"/>
                <a:ea typeface="宋体" charset="-122"/>
              </a:defRPr>
            </a:lvl9pPr>
          </a:lstStyle>
          <a:p>
            <a:r>
              <a:rPr lang="zh-CN" altLang="en-US" sz="3600" dirty="0">
                <a:sym typeface="微软雅黑" panose="020B0503020204020204" pitchFamily="34" charset="-122"/>
              </a:rPr>
              <a:t>目录 </a:t>
            </a:r>
            <a:r>
              <a:rPr lang="en-US" altLang="zh-CN" sz="3600" dirty="0">
                <a:sym typeface="微软雅黑" panose="020B0503020204020204" pitchFamily="34" charset="-122"/>
              </a:rPr>
              <a:t>| </a:t>
            </a:r>
            <a:r>
              <a:rPr lang="en-US" altLang="zh-CN" sz="3600" dirty="0">
                <a:latin typeface="+mj-lt"/>
                <a:sym typeface="微软雅黑" panose="020B0503020204020204" pitchFamily="34" charset="-122"/>
              </a:rPr>
              <a:t>CONTENT</a:t>
            </a:r>
          </a:p>
        </p:txBody>
      </p:sp>
      <p:pic>
        <p:nvPicPr>
          <p:cNvPr id="8" name="图片 7">
            <a:extLst>
              <a:ext uri="{FF2B5EF4-FFF2-40B4-BE49-F238E27FC236}">
                <a16:creationId xmlns:a16="http://schemas.microsoft.com/office/drawing/2014/main" id="{0486EC8D-6C3D-4CF9-A5E7-2C3B4E3E1B0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906000" y="825500"/>
            <a:ext cx="1397000" cy="1397000"/>
          </a:xfrm>
          <a:prstGeom prst="rect">
            <a:avLst/>
          </a:prstGeom>
        </p:spPr>
      </p:pic>
      <p:sp>
        <p:nvSpPr>
          <p:cNvPr id="2" name="矩形 1">
            <a:extLst>
              <a:ext uri="{FF2B5EF4-FFF2-40B4-BE49-F238E27FC236}">
                <a16:creationId xmlns:a16="http://schemas.microsoft.com/office/drawing/2014/main" id="{955530C4-910D-AF9B-D40F-3F6BC59F9972}"/>
              </a:ext>
            </a:extLst>
          </p:cNvPr>
          <p:cNvSpPr/>
          <p:nvPr/>
        </p:nvSpPr>
        <p:spPr>
          <a:xfrm>
            <a:off x="7193660" y="5401276"/>
            <a:ext cx="316801" cy="316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j-lt"/>
                <a:ea typeface="微软雅黑" panose="020B0503020204020204" pitchFamily="34" charset="-122"/>
                <a:sym typeface="微软雅黑" panose="020B0503020204020204" pitchFamily="34" charset="-122"/>
              </a:rPr>
              <a:t>6</a:t>
            </a:r>
            <a:endParaRPr lang="zh-CN" altLang="en-US" sz="2000" b="1" dirty="0">
              <a:latin typeface="+mj-lt"/>
              <a:ea typeface="微软雅黑" panose="020B0503020204020204" pitchFamily="34" charset="-122"/>
              <a:sym typeface="微软雅黑" panose="020B0503020204020204" pitchFamily="34" charset="-122"/>
            </a:endParaRPr>
          </a:p>
        </p:txBody>
      </p:sp>
      <p:sp>
        <p:nvSpPr>
          <p:cNvPr id="4" name="矩形 3">
            <a:extLst>
              <a:ext uri="{FF2B5EF4-FFF2-40B4-BE49-F238E27FC236}">
                <a16:creationId xmlns:a16="http://schemas.microsoft.com/office/drawing/2014/main" id="{E5F3E09A-9103-F294-252D-B48FC8A109F1}"/>
              </a:ext>
            </a:extLst>
          </p:cNvPr>
          <p:cNvSpPr/>
          <p:nvPr/>
        </p:nvSpPr>
        <p:spPr>
          <a:xfrm>
            <a:off x="7656464" y="5359622"/>
            <a:ext cx="174599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zh-CN" sz="2000" b="1" dirty="0">
                <a:solidFill>
                  <a:schemeClr val="accent1"/>
                </a:solidFill>
                <a:latin typeface="+mj-lt"/>
                <a:ea typeface="微软雅黑" panose="020B0503020204020204" pitchFamily="34" charset="-122"/>
                <a:sym typeface="微软雅黑" panose="020B0503020204020204" pitchFamily="34" charset="-122"/>
              </a:rPr>
              <a:t>Feed Forward</a:t>
            </a:r>
            <a:endParaRPr lang="zh-CN" altLang="en-US" sz="2000" b="1" dirty="0">
              <a:solidFill>
                <a:schemeClr val="accent1"/>
              </a:solidFill>
              <a:latin typeface="+mj-lt"/>
              <a:ea typeface="微软雅黑" panose="020B0503020204020204" pitchFamily="34" charset="-122"/>
              <a:sym typeface="微软雅黑" panose="020B0503020204020204" pitchFamily="34" charset="-122"/>
            </a:endParaRPr>
          </a:p>
        </p:txBody>
      </p:sp>
      <p:sp>
        <p:nvSpPr>
          <p:cNvPr id="9" name="矩形 8">
            <a:extLst>
              <a:ext uri="{FF2B5EF4-FFF2-40B4-BE49-F238E27FC236}">
                <a16:creationId xmlns:a16="http://schemas.microsoft.com/office/drawing/2014/main" id="{1B7793B3-EF17-C0B4-99D7-24697007F2F6}"/>
              </a:ext>
            </a:extLst>
          </p:cNvPr>
          <p:cNvSpPr/>
          <p:nvPr/>
        </p:nvSpPr>
        <p:spPr>
          <a:xfrm>
            <a:off x="7193660" y="3391104"/>
            <a:ext cx="316801" cy="316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mj-lt"/>
                <a:ea typeface="微软雅黑" panose="020B0503020204020204" pitchFamily="34" charset="-122"/>
                <a:sym typeface="微软雅黑" panose="020B0503020204020204" pitchFamily="34" charset="-122"/>
              </a:rPr>
              <a:t>1</a:t>
            </a:r>
            <a:endParaRPr lang="zh-CN" altLang="en-US" sz="2000" b="1" dirty="0">
              <a:latin typeface="+mj-lt"/>
              <a:ea typeface="微软雅黑" panose="020B0503020204020204" pitchFamily="34" charset="-122"/>
              <a:sym typeface="微软雅黑" panose="020B0503020204020204" pitchFamily="34" charset="-122"/>
            </a:endParaRPr>
          </a:p>
        </p:txBody>
      </p:sp>
      <p:sp>
        <p:nvSpPr>
          <p:cNvPr id="10" name="矩形 9">
            <a:extLst>
              <a:ext uri="{FF2B5EF4-FFF2-40B4-BE49-F238E27FC236}">
                <a16:creationId xmlns:a16="http://schemas.microsoft.com/office/drawing/2014/main" id="{7B83765C-030E-809C-CA8C-EE07ED35EA67}"/>
              </a:ext>
            </a:extLst>
          </p:cNvPr>
          <p:cNvSpPr/>
          <p:nvPr/>
        </p:nvSpPr>
        <p:spPr>
          <a:xfrm>
            <a:off x="7656464" y="3349450"/>
            <a:ext cx="217995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zh-CN" sz="2000" b="1" dirty="0">
                <a:solidFill>
                  <a:schemeClr val="accent1"/>
                </a:solidFill>
                <a:latin typeface="+mj-lt"/>
                <a:ea typeface="微软雅黑" panose="020B0503020204020204" pitchFamily="34" charset="-122"/>
                <a:sym typeface="微软雅黑" panose="020B0503020204020204" pitchFamily="34" charset="-122"/>
              </a:rPr>
              <a:t>Total Architecture</a:t>
            </a:r>
            <a:endParaRPr lang="zh-CN" altLang="en-US" sz="2000" b="1" dirty="0">
              <a:solidFill>
                <a:schemeClr val="accent1"/>
              </a:solidFill>
              <a:latin typeface="+mj-lt"/>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32810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35BF51-FADF-410E-97AC-748364A61DE6}"/>
              </a:ext>
            </a:extLst>
          </p:cNvPr>
          <p:cNvSpPr>
            <a:spLocks noGrp="1"/>
          </p:cNvSpPr>
          <p:nvPr>
            <p:ph type="title"/>
          </p:nvPr>
        </p:nvSpPr>
        <p:spPr/>
        <p:txBody>
          <a:bodyPr/>
          <a:lstStyle/>
          <a:p>
            <a:r>
              <a:rPr lang="en-US" altLang="zh-CN" sz="2400" b="1" dirty="0">
                <a:solidFill>
                  <a:schemeClr val="accent1"/>
                </a:solidFill>
                <a:latin typeface="+mj-lt"/>
                <a:ea typeface="微软雅黑" panose="020B0503020204020204" pitchFamily="34" charset="-122"/>
                <a:sym typeface="微软雅黑" panose="020B0503020204020204" pitchFamily="34" charset="-122"/>
              </a:rPr>
              <a:t>Total Architecture</a:t>
            </a:r>
            <a:endParaRPr lang="zh-CN" altLang="en-US" sz="2400" b="1" dirty="0">
              <a:solidFill>
                <a:schemeClr val="accent1"/>
              </a:solidFill>
              <a:latin typeface="+mj-lt"/>
              <a:ea typeface="微软雅黑" panose="020B0503020204020204" pitchFamily="34" charset="-122"/>
              <a:sym typeface="微软雅黑" panose="020B0503020204020204" pitchFamily="34" charset="-122"/>
            </a:endParaRPr>
          </a:p>
        </p:txBody>
      </p:sp>
      <p:pic>
        <p:nvPicPr>
          <p:cNvPr id="4" name="图片 3">
            <a:extLst>
              <a:ext uri="{FF2B5EF4-FFF2-40B4-BE49-F238E27FC236}">
                <a16:creationId xmlns:a16="http://schemas.microsoft.com/office/drawing/2014/main" id="{8A35E676-7C51-AC2D-8EC5-D3A3E917170C}"/>
              </a:ext>
            </a:extLst>
          </p:cNvPr>
          <p:cNvPicPr>
            <a:picLocks noChangeAspect="1"/>
          </p:cNvPicPr>
          <p:nvPr/>
        </p:nvPicPr>
        <p:blipFill>
          <a:blip r:embed="rId2"/>
          <a:stretch>
            <a:fillRect/>
          </a:stretch>
        </p:blipFill>
        <p:spPr>
          <a:xfrm>
            <a:off x="855179" y="1529862"/>
            <a:ext cx="3088980" cy="4686300"/>
          </a:xfrm>
          <a:prstGeom prst="rect">
            <a:avLst/>
          </a:prstGeom>
        </p:spPr>
      </p:pic>
      <p:sp>
        <p:nvSpPr>
          <p:cNvPr id="5" name="文本框 4">
            <a:extLst>
              <a:ext uri="{FF2B5EF4-FFF2-40B4-BE49-F238E27FC236}">
                <a16:creationId xmlns:a16="http://schemas.microsoft.com/office/drawing/2014/main" id="{26177D16-724D-35BD-1BBD-7D43048060D5}"/>
              </a:ext>
            </a:extLst>
          </p:cNvPr>
          <p:cNvSpPr txBox="1"/>
          <p:nvPr/>
        </p:nvSpPr>
        <p:spPr>
          <a:xfrm>
            <a:off x="4120005" y="1529862"/>
            <a:ext cx="6532558" cy="369332"/>
          </a:xfrm>
          <a:prstGeom prst="rect">
            <a:avLst/>
          </a:prstGeom>
          <a:noFill/>
        </p:spPr>
        <p:txBody>
          <a:bodyPr wrap="none" rtlCol="0">
            <a:spAutoFit/>
          </a:bodyPr>
          <a:lstStyle/>
          <a:p>
            <a:r>
              <a:rPr lang="en-US" altLang="zh-CN" dirty="0" err="1"/>
              <a:t>Inputs&amp;Outputs</a:t>
            </a:r>
            <a:r>
              <a:rPr lang="en-US" altLang="zh-CN" dirty="0"/>
              <a:t>(shifted right): </a:t>
            </a:r>
            <a:r>
              <a:rPr lang="zh-CN" altLang="en-US" dirty="0"/>
              <a:t>输入序列和已经生成好的输出序列</a:t>
            </a:r>
          </a:p>
        </p:txBody>
      </p:sp>
      <p:sp>
        <p:nvSpPr>
          <p:cNvPr id="6" name="文本框 5">
            <a:extLst>
              <a:ext uri="{FF2B5EF4-FFF2-40B4-BE49-F238E27FC236}">
                <a16:creationId xmlns:a16="http://schemas.microsoft.com/office/drawing/2014/main" id="{C5FB345E-2E9F-452C-FD82-813DDBC110B1}"/>
              </a:ext>
            </a:extLst>
          </p:cNvPr>
          <p:cNvSpPr txBox="1"/>
          <p:nvPr/>
        </p:nvSpPr>
        <p:spPr>
          <a:xfrm>
            <a:off x="4120005" y="2173878"/>
            <a:ext cx="6712094" cy="369332"/>
          </a:xfrm>
          <a:prstGeom prst="rect">
            <a:avLst/>
          </a:prstGeom>
          <a:noFill/>
        </p:spPr>
        <p:txBody>
          <a:bodyPr wrap="none" rtlCol="0">
            <a:spAutoFit/>
          </a:bodyPr>
          <a:lstStyle/>
          <a:p>
            <a:r>
              <a:rPr lang="en-US" altLang="zh-CN" dirty="0" err="1"/>
              <a:t>Input&amp;Output</a:t>
            </a:r>
            <a:r>
              <a:rPr lang="en-US" altLang="zh-CN" dirty="0"/>
              <a:t> Embedding: </a:t>
            </a:r>
            <a:r>
              <a:rPr lang="zh-CN" altLang="en-US" dirty="0"/>
              <a:t>将上述内容以</a:t>
            </a:r>
            <a:r>
              <a:rPr lang="en-US" altLang="zh-CN" dirty="0"/>
              <a:t>token</a:t>
            </a:r>
            <a:r>
              <a:rPr lang="zh-CN" altLang="en-US" dirty="0"/>
              <a:t>为单位转换为词向量</a:t>
            </a:r>
          </a:p>
        </p:txBody>
      </p:sp>
      <p:sp>
        <p:nvSpPr>
          <p:cNvPr id="7" name="文本框 6">
            <a:extLst>
              <a:ext uri="{FF2B5EF4-FFF2-40B4-BE49-F238E27FC236}">
                <a16:creationId xmlns:a16="http://schemas.microsoft.com/office/drawing/2014/main" id="{C8050C54-8CD9-C694-E6C2-72E46A8A7BBF}"/>
              </a:ext>
            </a:extLst>
          </p:cNvPr>
          <p:cNvSpPr txBox="1"/>
          <p:nvPr/>
        </p:nvSpPr>
        <p:spPr>
          <a:xfrm>
            <a:off x="4120005" y="2817982"/>
            <a:ext cx="6789038" cy="369332"/>
          </a:xfrm>
          <a:prstGeom prst="rect">
            <a:avLst/>
          </a:prstGeom>
          <a:noFill/>
        </p:spPr>
        <p:txBody>
          <a:bodyPr wrap="none" rtlCol="0">
            <a:spAutoFit/>
          </a:bodyPr>
          <a:lstStyle/>
          <a:p>
            <a:r>
              <a:rPr lang="en-US" altLang="zh-CN" dirty="0"/>
              <a:t>Positional Encoding: </a:t>
            </a:r>
            <a:r>
              <a:rPr lang="zh-CN" altLang="en-US" dirty="0"/>
              <a:t>在词向量的基础上通过固定函数加入位置信息</a:t>
            </a:r>
          </a:p>
        </p:txBody>
      </p:sp>
      <p:sp>
        <p:nvSpPr>
          <p:cNvPr id="8" name="文本框 7">
            <a:extLst>
              <a:ext uri="{FF2B5EF4-FFF2-40B4-BE49-F238E27FC236}">
                <a16:creationId xmlns:a16="http://schemas.microsoft.com/office/drawing/2014/main" id="{351D2C80-014E-58E6-C3BE-46746881EFF0}"/>
              </a:ext>
            </a:extLst>
          </p:cNvPr>
          <p:cNvSpPr txBox="1"/>
          <p:nvPr/>
        </p:nvSpPr>
        <p:spPr>
          <a:xfrm>
            <a:off x="4120005" y="3461998"/>
            <a:ext cx="6737807" cy="369332"/>
          </a:xfrm>
          <a:prstGeom prst="rect">
            <a:avLst/>
          </a:prstGeom>
          <a:noFill/>
        </p:spPr>
        <p:txBody>
          <a:bodyPr wrap="none" rtlCol="0">
            <a:spAutoFit/>
          </a:bodyPr>
          <a:lstStyle/>
          <a:p>
            <a:r>
              <a:rPr lang="en-US" altLang="zh-CN" dirty="0"/>
              <a:t>Multi-Head Attention: </a:t>
            </a:r>
            <a:r>
              <a:rPr lang="zh-CN" altLang="en-US" dirty="0"/>
              <a:t>学习和获取各</a:t>
            </a:r>
            <a:r>
              <a:rPr lang="en-US" altLang="zh-CN" dirty="0"/>
              <a:t>token</a:t>
            </a:r>
            <a:r>
              <a:rPr lang="zh-CN" altLang="en-US" dirty="0"/>
              <a:t>的信息和与上下文的关系</a:t>
            </a:r>
          </a:p>
        </p:txBody>
      </p:sp>
      <p:sp>
        <p:nvSpPr>
          <p:cNvPr id="9" name="文本框 8">
            <a:extLst>
              <a:ext uri="{FF2B5EF4-FFF2-40B4-BE49-F238E27FC236}">
                <a16:creationId xmlns:a16="http://schemas.microsoft.com/office/drawing/2014/main" id="{B0A530F5-0768-3F86-C6D3-B7D8893683F8}"/>
              </a:ext>
            </a:extLst>
          </p:cNvPr>
          <p:cNvSpPr txBox="1"/>
          <p:nvPr/>
        </p:nvSpPr>
        <p:spPr>
          <a:xfrm>
            <a:off x="4120005" y="4105014"/>
            <a:ext cx="6904454" cy="369332"/>
          </a:xfrm>
          <a:prstGeom prst="rect">
            <a:avLst/>
          </a:prstGeom>
          <a:noFill/>
        </p:spPr>
        <p:txBody>
          <a:bodyPr wrap="none" rtlCol="0">
            <a:spAutoFit/>
          </a:bodyPr>
          <a:lstStyle/>
          <a:p>
            <a:r>
              <a:rPr lang="en-US" altLang="zh-CN" dirty="0"/>
              <a:t>Feed Forward: </a:t>
            </a:r>
            <a:r>
              <a:rPr lang="zh-CN" altLang="en-US" dirty="0"/>
              <a:t>通过非线性转换</a:t>
            </a:r>
            <a:r>
              <a:rPr lang="en-US" altLang="zh-CN" dirty="0"/>
              <a:t>, </a:t>
            </a:r>
            <a:r>
              <a:rPr lang="zh-CN" altLang="en-US" dirty="0"/>
              <a:t>更深入的学习和获取信息</a:t>
            </a:r>
            <a:r>
              <a:rPr lang="en-US" altLang="zh-CN" dirty="0"/>
              <a:t>, </a:t>
            </a:r>
            <a:r>
              <a:rPr lang="zh-CN" altLang="en-US" dirty="0"/>
              <a:t>存储信息</a:t>
            </a:r>
          </a:p>
        </p:txBody>
      </p:sp>
      <p:sp>
        <p:nvSpPr>
          <p:cNvPr id="10" name="文本框 9">
            <a:extLst>
              <a:ext uri="{FF2B5EF4-FFF2-40B4-BE49-F238E27FC236}">
                <a16:creationId xmlns:a16="http://schemas.microsoft.com/office/drawing/2014/main" id="{F9FAB402-5BC9-35A7-D029-4F41A2155990}"/>
              </a:ext>
            </a:extLst>
          </p:cNvPr>
          <p:cNvSpPr txBox="1"/>
          <p:nvPr/>
        </p:nvSpPr>
        <p:spPr>
          <a:xfrm>
            <a:off x="4120005" y="4749118"/>
            <a:ext cx="7949612" cy="369332"/>
          </a:xfrm>
          <a:prstGeom prst="rect">
            <a:avLst/>
          </a:prstGeom>
          <a:noFill/>
        </p:spPr>
        <p:txBody>
          <a:bodyPr wrap="none" rtlCol="0">
            <a:spAutoFit/>
          </a:bodyPr>
          <a:lstStyle/>
          <a:p>
            <a:r>
              <a:rPr lang="en-US" altLang="zh-CN" dirty="0" err="1"/>
              <a:t>Linear&amp;Softmax</a:t>
            </a:r>
            <a:r>
              <a:rPr lang="en-US" altLang="zh-CN" dirty="0"/>
              <a:t>: </a:t>
            </a:r>
            <a:r>
              <a:rPr lang="zh-CN" altLang="en-US" dirty="0"/>
              <a:t>将最后一层的结果转换为输出内容</a:t>
            </a:r>
            <a:r>
              <a:rPr lang="en-US" altLang="zh-CN" dirty="0"/>
              <a:t>(</a:t>
            </a:r>
            <a:r>
              <a:rPr lang="zh-CN" altLang="en-US" dirty="0"/>
              <a:t>分类</a:t>
            </a:r>
            <a:r>
              <a:rPr lang="en-US" altLang="zh-CN" dirty="0"/>
              <a:t>, </a:t>
            </a:r>
            <a:r>
              <a:rPr lang="zh-CN" altLang="en-US" dirty="0"/>
              <a:t>接入</a:t>
            </a:r>
            <a:r>
              <a:rPr lang="en-US" altLang="zh-CN" dirty="0"/>
              <a:t>decoder</a:t>
            </a:r>
            <a:r>
              <a:rPr lang="zh-CN" altLang="en-US" dirty="0"/>
              <a:t>预测等</a:t>
            </a:r>
            <a:r>
              <a:rPr lang="en-US" altLang="zh-CN" dirty="0"/>
              <a:t>)</a:t>
            </a:r>
            <a:endParaRPr lang="zh-CN" altLang="en-US" dirty="0"/>
          </a:p>
        </p:txBody>
      </p:sp>
      <p:sp>
        <p:nvSpPr>
          <p:cNvPr id="13" name="文本框 12">
            <a:extLst>
              <a:ext uri="{FF2B5EF4-FFF2-40B4-BE49-F238E27FC236}">
                <a16:creationId xmlns:a16="http://schemas.microsoft.com/office/drawing/2014/main" id="{A1BEB473-1E7D-81F3-7D02-D6CF860AA1D0}"/>
              </a:ext>
            </a:extLst>
          </p:cNvPr>
          <p:cNvSpPr txBox="1"/>
          <p:nvPr/>
        </p:nvSpPr>
        <p:spPr>
          <a:xfrm>
            <a:off x="4120005" y="5393222"/>
            <a:ext cx="2691763" cy="369332"/>
          </a:xfrm>
          <a:prstGeom prst="rect">
            <a:avLst/>
          </a:prstGeom>
          <a:noFill/>
        </p:spPr>
        <p:txBody>
          <a:bodyPr wrap="none" rtlCol="0">
            <a:spAutoFit/>
          </a:bodyPr>
          <a:lstStyle/>
          <a:p>
            <a:r>
              <a:rPr lang="en-US" altLang="zh-CN" dirty="0" err="1">
                <a:solidFill>
                  <a:srgbClr val="FF0000"/>
                </a:solidFill>
              </a:rPr>
              <a:t>Add&amp;Norm</a:t>
            </a:r>
            <a:r>
              <a:rPr lang="en-US" altLang="zh-CN" dirty="0">
                <a:solidFill>
                  <a:srgbClr val="FF0000"/>
                </a:solidFill>
              </a:rPr>
              <a:t>: </a:t>
            </a:r>
            <a:r>
              <a:rPr lang="zh-CN" altLang="en-US" dirty="0">
                <a:solidFill>
                  <a:srgbClr val="FF0000"/>
                </a:solidFill>
              </a:rPr>
              <a:t>未知</a:t>
            </a:r>
            <a:r>
              <a:rPr lang="en-US" altLang="zh-CN" dirty="0">
                <a:solidFill>
                  <a:srgbClr val="FF0000"/>
                </a:solidFill>
              </a:rPr>
              <a:t>, </a:t>
            </a:r>
            <a:r>
              <a:rPr lang="zh-CN" altLang="en-US" dirty="0">
                <a:solidFill>
                  <a:srgbClr val="FF0000"/>
                </a:solidFill>
              </a:rPr>
              <a:t>待了解</a:t>
            </a:r>
          </a:p>
        </p:txBody>
      </p:sp>
    </p:spTree>
    <p:extLst>
      <p:ext uri="{BB962C8B-B14F-4D97-AF65-F5344CB8AC3E}">
        <p14:creationId xmlns:p14="http://schemas.microsoft.com/office/powerpoint/2010/main" val="180017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D04AF-8BE6-B56F-1183-765E7CFB1AA3}"/>
              </a:ext>
            </a:extLst>
          </p:cNvPr>
          <p:cNvSpPr>
            <a:spLocks noGrp="1"/>
          </p:cNvSpPr>
          <p:nvPr>
            <p:ph type="title"/>
          </p:nvPr>
        </p:nvSpPr>
        <p:spPr/>
        <p:txBody>
          <a:bodyPr/>
          <a:lstStyle/>
          <a:p>
            <a:r>
              <a:rPr lang="en-US" altLang="zh-CN" sz="2400" b="1" dirty="0" err="1">
                <a:solidFill>
                  <a:schemeClr val="accent1"/>
                </a:solidFill>
                <a:latin typeface="+mj-lt"/>
                <a:ea typeface="微软雅黑" panose="020B0503020204020204" pitchFamily="34" charset="-122"/>
                <a:sym typeface="微软雅黑" panose="020B0503020204020204" pitchFamily="34" charset="-122"/>
              </a:rPr>
              <a:t>Input&amp;Output</a:t>
            </a:r>
            <a:r>
              <a:rPr lang="en-US" altLang="zh-CN" sz="2400" b="1" dirty="0">
                <a:solidFill>
                  <a:schemeClr val="accent1"/>
                </a:solidFill>
                <a:latin typeface="+mj-lt"/>
                <a:ea typeface="微软雅黑" panose="020B0503020204020204" pitchFamily="34" charset="-122"/>
                <a:sym typeface="微软雅黑" panose="020B0503020204020204" pitchFamily="34" charset="-122"/>
              </a:rPr>
              <a:t> Embedding</a:t>
            </a:r>
            <a:endParaRPr lang="zh-CN" altLang="en-US" dirty="0"/>
          </a:p>
        </p:txBody>
      </p:sp>
      <p:pic>
        <p:nvPicPr>
          <p:cNvPr id="4" name="图片 3">
            <a:extLst>
              <a:ext uri="{FF2B5EF4-FFF2-40B4-BE49-F238E27FC236}">
                <a16:creationId xmlns:a16="http://schemas.microsoft.com/office/drawing/2014/main" id="{896F6A54-01B5-C6FC-109D-2BCCF0DCF59C}"/>
              </a:ext>
            </a:extLst>
          </p:cNvPr>
          <p:cNvPicPr>
            <a:picLocks noChangeAspect="1"/>
          </p:cNvPicPr>
          <p:nvPr/>
        </p:nvPicPr>
        <p:blipFill>
          <a:blip r:embed="rId3"/>
          <a:srcRect l="4484" r="5829"/>
          <a:stretch/>
        </p:blipFill>
        <p:spPr>
          <a:xfrm>
            <a:off x="482600" y="2394319"/>
            <a:ext cx="2740621" cy="2069361"/>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9C1C2AA-79E1-87C6-A08F-03EF4A180213}"/>
                  </a:ext>
                </a:extLst>
              </p:cNvPr>
              <p:cNvSpPr txBox="1"/>
              <p:nvPr/>
            </p:nvSpPr>
            <p:spPr>
              <a:xfrm>
                <a:off x="3389938" y="4917135"/>
                <a:ext cx="5116272" cy="369332"/>
              </a:xfrm>
              <a:prstGeom prst="rect">
                <a:avLst/>
              </a:prstGeom>
              <a:noFill/>
            </p:spPr>
            <p:txBody>
              <a:bodyPr wrap="none" rtlCol="0">
                <a:spAutoFit/>
              </a:bodyPr>
              <a:lstStyle/>
              <a:p>
                <a:r>
                  <a:rPr lang="en-US" altLang="zh-CN" dirty="0"/>
                  <a:t>Transform token to word vector of dimension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𝑑</m:t>
                        </m:r>
                      </m:e>
                      <m:sub>
                        <m:r>
                          <a:rPr lang="en-US" altLang="zh-CN" i="1" dirty="0" smtClean="0">
                            <a:latin typeface="Cambria Math" panose="02040503050406030204" pitchFamily="18" charset="0"/>
                          </a:rPr>
                          <m:t>𝑚𝑜𝑑𝑒𝑙</m:t>
                        </m:r>
                      </m:sub>
                    </m:sSub>
                  </m:oMath>
                </a14:m>
                <a:endParaRPr lang="zh-CN" altLang="en-US" dirty="0"/>
              </a:p>
            </p:txBody>
          </p:sp>
        </mc:Choice>
        <mc:Fallback xmlns="">
          <p:sp>
            <p:nvSpPr>
              <p:cNvPr id="5" name="文本框 4">
                <a:extLst>
                  <a:ext uri="{FF2B5EF4-FFF2-40B4-BE49-F238E27FC236}">
                    <a16:creationId xmlns:a16="http://schemas.microsoft.com/office/drawing/2014/main" id="{F9C1C2AA-79E1-87C6-A08F-03EF4A180213}"/>
                  </a:ext>
                </a:extLst>
              </p:cNvPr>
              <p:cNvSpPr txBox="1">
                <a:spLocks noRot="1" noChangeAspect="1" noMove="1" noResize="1" noEditPoints="1" noAdjustHandles="1" noChangeArrowheads="1" noChangeShapeType="1" noTextEdit="1"/>
              </p:cNvSpPr>
              <p:nvPr/>
            </p:nvSpPr>
            <p:spPr>
              <a:xfrm>
                <a:off x="3389938" y="4917135"/>
                <a:ext cx="5116272" cy="369332"/>
              </a:xfrm>
              <a:prstGeom prst="rect">
                <a:avLst/>
              </a:prstGeom>
              <a:blipFill>
                <a:blip r:embed="rId4"/>
                <a:stretch>
                  <a:fillRect l="-954" t="-10000" b="-2666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E9BD3E17-6F3E-5958-5141-493BB0B00ABB}"/>
              </a:ext>
            </a:extLst>
          </p:cNvPr>
          <p:cNvPicPr>
            <a:picLocks noChangeAspect="1"/>
          </p:cNvPicPr>
          <p:nvPr/>
        </p:nvPicPr>
        <p:blipFill>
          <a:blip r:embed="rId5"/>
          <a:stretch>
            <a:fillRect/>
          </a:stretch>
        </p:blipFill>
        <p:spPr>
          <a:xfrm>
            <a:off x="4022367" y="2394318"/>
            <a:ext cx="3275155" cy="2069361"/>
          </a:xfrm>
          <a:prstGeom prst="rect">
            <a:avLst/>
          </a:prstGeom>
        </p:spPr>
      </p:pic>
      <p:pic>
        <p:nvPicPr>
          <p:cNvPr id="9" name="图片 8">
            <a:extLst>
              <a:ext uri="{FF2B5EF4-FFF2-40B4-BE49-F238E27FC236}">
                <a16:creationId xmlns:a16="http://schemas.microsoft.com/office/drawing/2014/main" id="{2DFAAB02-55FD-58D6-EB29-7E66CDF939B0}"/>
              </a:ext>
            </a:extLst>
          </p:cNvPr>
          <p:cNvPicPr>
            <a:picLocks noChangeAspect="1"/>
          </p:cNvPicPr>
          <p:nvPr/>
        </p:nvPicPr>
        <p:blipFill>
          <a:blip r:embed="rId6"/>
          <a:stretch>
            <a:fillRect/>
          </a:stretch>
        </p:blipFill>
        <p:spPr>
          <a:xfrm>
            <a:off x="8096668" y="2394317"/>
            <a:ext cx="3621382" cy="2069361"/>
          </a:xfrm>
          <a:prstGeom prst="rect">
            <a:avLst/>
          </a:prstGeom>
        </p:spPr>
      </p:pic>
    </p:spTree>
    <p:extLst>
      <p:ext uri="{BB962C8B-B14F-4D97-AF65-F5344CB8AC3E}">
        <p14:creationId xmlns:p14="http://schemas.microsoft.com/office/powerpoint/2010/main" val="88576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22C9C-7298-2692-4397-18D09FA820A7}"/>
              </a:ext>
            </a:extLst>
          </p:cNvPr>
          <p:cNvSpPr>
            <a:spLocks noGrp="1"/>
          </p:cNvSpPr>
          <p:nvPr>
            <p:ph type="title"/>
          </p:nvPr>
        </p:nvSpPr>
        <p:spPr/>
        <p:txBody>
          <a:bodyPr/>
          <a:lstStyle/>
          <a:p>
            <a:r>
              <a:rPr lang="en-US" altLang="zh-CN" sz="2400" b="1" dirty="0">
                <a:solidFill>
                  <a:schemeClr val="accent1"/>
                </a:solidFill>
                <a:latin typeface="+mj-lt"/>
                <a:ea typeface="微软雅黑" panose="020B0503020204020204" pitchFamily="34" charset="-122"/>
                <a:sym typeface="微软雅黑" panose="020B0503020204020204" pitchFamily="34" charset="-122"/>
              </a:rPr>
              <a:t>Positional Encoding</a:t>
            </a:r>
            <a:endParaRPr lang="zh-CN" altLang="en-US" sz="2400" b="1" dirty="0">
              <a:solidFill>
                <a:schemeClr val="accent1"/>
              </a:solidFill>
              <a:latin typeface="+mj-lt"/>
              <a:ea typeface="微软雅黑" panose="020B0503020204020204" pitchFamily="34" charset="-122"/>
              <a:sym typeface="微软雅黑" panose="020B0503020204020204" pitchFamily="34" charset="-122"/>
            </a:endParaRPr>
          </a:p>
        </p:txBody>
      </p:sp>
      <p:pic>
        <p:nvPicPr>
          <p:cNvPr id="5" name="图片 4">
            <a:extLst>
              <a:ext uri="{FF2B5EF4-FFF2-40B4-BE49-F238E27FC236}">
                <a16:creationId xmlns:a16="http://schemas.microsoft.com/office/drawing/2014/main" id="{686F4EAF-1C4E-ACFC-A61B-B6B1C4B870E7}"/>
              </a:ext>
            </a:extLst>
          </p:cNvPr>
          <p:cNvPicPr>
            <a:picLocks noChangeAspect="1"/>
          </p:cNvPicPr>
          <p:nvPr/>
        </p:nvPicPr>
        <p:blipFill>
          <a:blip r:embed="rId3"/>
          <a:srcRect l="4484" r="5829"/>
          <a:stretch/>
        </p:blipFill>
        <p:spPr>
          <a:xfrm>
            <a:off x="478183" y="1714746"/>
            <a:ext cx="5490817" cy="4145952"/>
          </a:xfrm>
          <a:prstGeom prst="rect">
            <a:avLst/>
          </a:prstGeom>
        </p:spPr>
      </p:pic>
      <p:sp>
        <p:nvSpPr>
          <p:cNvPr id="6" name="文本框 5">
            <a:extLst>
              <a:ext uri="{FF2B5EF4-FFF2-40B4-BE49-F238E27FC236}">
                <a16:creationId xmlns:a16="http://schemas.microsoft.com/office/drawing/2014/main" id="{DFE00611-8080-25F7-C2D4-FEDDEEE3D7CD}"/>
              </a:ext>
            </a:extLst>
          </p:cNvPr>
          <p:cNvSpPr txBox="1"/>
          <p:nvPr/>
        </p:nvSpPr>
        <p:spPr>
          <a:xfrm>
            <a:off x="770835" y="2689792"/>
            <a:ext cx="238539" cy="369332"/>
          </a:xfrm>
          <a:prstGeom prst="rect">
            <a:avLst/>
          </a:prstGeom>
          <a:noFill/>
        </p:spPr>
        <p:txBody>
          <a:bodyPr wrap="square" rtlCol="0">
            <a:spAutoFit/>
          </a:bodyPr>
          <a:lstStyle/>
          <a:p>
            <a:r>
              <a:rPr lang="en-US" altLang="zh-CN" dirty="0">
                <a:solidFill>
                  <a:schemeClr val="bg1"/>
                </a:solidFill>
              </a:rPr>
              <a:t>1</a:t>
            </a:r>
            <a:endParaRPr lang="zh-CN" altLang="en-US" dirty="0">
              <a:solidFill>
                <a:schemeClr val="bg1"/>
              </a:solidFill>
            </a:endParaRPr>
          </a:p>
        </p:txBody>
      </p:sp>
      <p:sp>
        <p:nvSpPr>
          <p:cNvPr id="7" name="文本框 6">
            <a:extLst>
              <a:ext uri="{FF2B5EF4-FFF2-40B4-BE49-F238E27FC236}">
                <a16:creationId xmlns:a16="http://schemas.microsoft.com/office/drawing/2014/main" id="{CA5916FF-7E9C-1B28-CB13-570B803DAE3B}"/>
              </a:ext>
            </a:extLst>
          </p:cNvPr>
          <p:cNvSpPr txBox="1"/>
          <p:nvPr/>
        </p:nvSpPr>
        <p:spPr>
          <a:xfrm>
            <a:off x="1456635" y="2689792"/>
            <a:ext cx="238539" cy="369332"/>
          </a:xfrm>
          <a:prstGeom prst="rect">
            <a:avLst/>
          </a:prstGeom>
          <a:noFill/>
        </p:spPr>
        <p:txBody>
          <a:bodyPr wrap="square" rtlCol="0">
            <a:spAutoFit/>
          </a:bodyPr>
          <a:lstStyle/>
          <a:p>
            <a:r>
              <a:rPr lang="en-US" altLang="zh-CN" dirty="0">
                <a:solidFill>
                  <a:schemeClr val="bg1"/>
                </a:solidFill>
              </a:rPr>
              <a:t>2</a:t>
            </a:r>
            <a:endParaRPr lang="zh-CN" altLang="en-US" dirty="0">
              <a:solidFill>
                <a:schemeClr val="bg1"/>
              </a:solidFill>
            </a:endParaRPr>
          </a:p>
        </p:txBody>
      </p:sp>
      <p:sp>
        <p:nvSpPr>
          <p:cNvPr id="8" name="文本框 7">
            <a:extLst>
              <a:ext uri="{FF2B5EF4-FFF2-40B4-BE49-F238E27FC236}">
                <a16:creationId xmlns:a16="http://schemas.microsoft.com/office/drawing/2014/main" id="{ED9AA652-F54A-23D8-1218-A89E58850496}"/>
              </a:ext>
            </a:extLst>
          </p:cNvPr>
          <p:cNvSpPr txBox="1"/>
          <p:nvPr/>
        </p:nvSpPr>
        <p:spPr>
          <a:xfrm>
            <a:off x="2142435" y="2689792"/>
            <a:ext cx="238539" cy="369332"/>
          </a:xfrm>
          <a:prstGeom prst="rect">
            <a:avLst/>
          </a:prstGeom>
          <a:noFill/>
        </p:spPr>
        <p:txBody>
          <a:bodyPr wrap="square" rtlCol="0">
            <a:spAutoFit/>
          </a:bodyPr>
          <a:lstStyle/>
          <a:p>
            <a:r>
              <a:rPr lang="en-US" altLang="zh-CN" dirty="0">
                <a:solidFill>
                  <a:schemeClr val="bg1"/>
                </a:solidFill>
              </a:rPr>
              <a:t>3</a:t>
            </a:r>
            <a:endParaRPr lang="zh-CN" altLang="en-US" dirty="0">
              <a:solidFill>
                <a:schemeClr val="bg1"/>
              </a:solidFill>
            </a:endParaRPr>
          </a:p>
        </p:txBody>
      </p:sp>
      <p:sp>
        <p:nvSpPr>
          <p:cNvPr id="9" name="文本框 8">
            <a:extLst>
              <a:ext uri="{FF2B5EF4-FFF2-40B4-BE49-F238E27FC236}">
                <a16:creationId xmlns:a16="http://schemas.microsoft.com/office/drawing/2014/main" id="{432059AC-B649-A5C1-FDDB-576423E00BF0}"/>
              </a:ext>
            </a:extLst>
          </p:cNvPr>
          <p:cNvSpPr txBox="1"/>
          <p:nvPr/>
        </p:nvSpPr>
        <p:spPr>
          <a:xfrm>
            <a:off x="2828235" y="2689792"/>
            <a:ext cx="238539" cy="369332"/>
          </a:xfrm>
          <a:prstGeom prst="rect">
            <a:avLst/>
          </a:prstGeom>
          <a:noFill/>
        </p:spPr>
        <p:txBody>
          <a:bodyPr wrap="square" rtlCol="0">
            <a:spAutoFit/>
          </a:bodyPr>
          <a:lstStyle/>
          <a:p>
            <a:r>
              <a:rPr lang="en-US" altLang="zh-CN" dirty="0">
                <a:solidFill>
                  <a:schemeClr val="bg1"/>
                </a:solidFill>
              </a:rPr>
              <a:t>4</a:t>
            </a:r>
            <a:endParaRPr lang="zh-CN" altLang="en-US" dirty="0">
              <a:solidFill>
                <a:schemeClr val="bg1"/>
              </a:solidFill>
            </a:endParaRPr>
          </a:p>
        </p:txBody>
      </p:sp>
      <p:sp>
        <p:nvSpPr>
          <p:cNvPr id="10" name="文本框 9">
            <a:extLst>
              <a:ext uri="{FF2B5EF4-FFF2-40B4-BE49-F238E27FC236}">
                <a16:creationId xmlns:a16="http://schemas.microsoft.com/office/drawing/2014/main" id="{D0B61AC2-CE28-A81C-C69E-536BE8D29D3C}"/>
              </a:ext>
            </a:extLst>
          </p:cNvPr>
          <p:cNvSpPr txBox="1"/>
          <p:nvPr/>
        </p:nvSpPr>
        <p:spPr>
          <a:xfrm>
            <a:off x="3514035" y="2689792"/>
            <a:ext cx="238539" cy="369332"/>
          </a:xfrm>
          <a:prstGeom prst="rect">
            <a:avLst/>
          </a:prstGeom>
          <a:noFill/>
        </p:spPr>
        <p:txBody>
          <a:bodyPr wrap="square" rtlCol="0">
            <a:spAutoFit/>
          </a:bodyPr>
          <a:lstStyle/>
          <a:p>
            <a:r>
              <a:rPr lang="en-US" altLang="zh-CN" dirty="0">
                <a:solidFill>
                  <a:schemeClr val="bg1"/>
                </a:solidFill>
              </a:rPr>
              <a:t>5</a:t>
            </a:r>
            <a:endParaRPr lang="zh-CN" altLang="en-US" dirty="0">
              <a:solidFill>
                <a:schemeClr val="bg1"/>
              </a:solidFill>
            </a:endParaRPr>
          </a:p>
        </p:txBody>
      </p:sp>
      <p:sp>
        <p:nvSpPr>
          <p:cNvPr id="11" name="文本框 10">
            <a:extLst>
              <a:ext uri="{FF2B5EF4-FFF2-40B4-BE49-F238E27FC236}">
                <a16:creationId xmlns:a16="http://schemas.microsoft.com/office/drawing/2014/main" id="{7FDE6D0A-5D97-963C-B3CF-FD4BECEBD59F}"/>
              </a:ext>
            </a:extLst>
          </p:cNvPr>
          <p:cNvSpPr txBox="1"/>
          <p:nvPr/>
        </p:nvSpPr>
        <p:spPr>
          <a:xfrm>
            <a:off x="4199835" y="2689792"/>
            <a:ext cx="238539" cy="369332"/>
          </a:xfrm>
          <a:prstGeom prst="rect">
            <a:avLst/>
          </a:prstGeom>
          <a:noFill/>
        </p:spPr>
        <p:txBody>
          <a:bodyPr wrap="square" rtlCol="0">
            <a:spAutoFit/>
          </a:bodyPr>
          <a:lstStyle/>
          <a:p>
            <a:r>
              <a:rPr lang="en-US" altLang="zh-CN" dirty="0">
                <a:solidFill>
                  <a:schemeClr val="bg1"/>
                </a:solidFill>
              </a:rPr>
              <a:t>6</a:t>
            </a:r>
            <a:endParaRPr lang="zh-CN" altLang="en-US" dirty="0">
              <a:solidFill>
                <a:schemeClr val="bg1"/>
              </a:solidFill>
            </a:endParaRPr>
          </a:p>
        </p:txBody>
      </p:sp>
      <p:sp>
        <p:nvSpPr>
          <p:cNvPr id="12" name="文本框 11">
            <a:extLst>
              <a:ext uri="{FF2B5EF4-FFF2-40B4-BE49-F238E27FC236}">
                <a16:creationId xmlns:a16="http://schemas.microsoft.com/office/drawing/2014/main" id="{9C2449AC-AA3A-DC1E-FD8C-1B0EF14FF2EE}"/>
              </a:ext>
            </a:extLst>
          </p:cNvPr>
          <p:cNvSpPr txBox="1"/>
          <p:nvPr/>
        </p:nvSpPr>
        <p:spPr>
          <a:xfrm>
            <a:off x="4885635" y="2689792"/>
            <a:ext cx="238539" cy="369332"/>
          </a:xfrm>
          <a:prstGeom prst="rect">
            <a:avLst/>
          </a:prstGeom>
          <a:noFill/>
        </p:spPr>
        <p:txBody>
          <a:bodyPr wrap="square" rtlCol="0">
            <a:spAutoFit/>
          </a:bodyPr>
          <a:lstStyle/>
          <a:p>
            <a:r>
              <a:rPr lang="en-US" altLang="zh-CN" dirty="0">
                <a:solidFill>
                  <a:schemeClr val="bg1"/>
                </a:solidFill>
              </a:rPr>
              <a:t>7</a:t>
            </a:r>
            <a:endParaRPr lang="zh-CN" altLang="en-US" dirty="0">
              <a:solidFill>
                <a:schemeClr val="bg1"/>
              </a:solidFill>
            </a:endParaRPr>
          </a:p>
        </p:txBody>
      </p:sp>
      <p:pic>
        <p:nvPicPr>
          <p:cNvPr id="14" name="图片 13">
            <a:extLst>
              <a:ext uri="{FF2B5EF4-FFF2-40B4-BE49-F238E27FC236}">
                <a16:creationId xmlns:a16="http://schemas.microsoft.com/office/drawing/2014/main" id="{CE33B02F-2F38-174A-11C5-82BA42C89C39}"/>
              </a:ext>
            </a:extLst>
          </p:cNvPr>
          <p:cNvPicPr>
            <a:picLocks noChangeAspect="1"/>
          </p:cNvPicPr>
          <p:nvPr/>
        </p:nvPicPr>
        <p:blipFill>
          <a:blip r:embed="rId4"/>
          <a:srcRect l="12283" r="9929"/>
          <a:stretch/>
        </p:blipFill>
        <p:spPr>
          <a:xfrm>
            <a:off x="7409883" y="2313601"/>
            <a:ext cx="3430105" cy="752381"/>
          </a:xfrm>
          <a:prstGeom prst="rect">
            <a:avLst/>
          </a:prstGeom>
        </p:spPr>
      </p:pic>
      <p:pic>
        <p:nvPicPr>
          <p:cNvPr id="16" name="图片 15">
            <a:extLst>
              <a:ext uri="{FF2B5EF4-FFF2-40B4-BE49-F238E27FC236}">
                <a16:creationId xmlns:a16="http://schemas.microsoft.com/office/drawing/2014/main" id="{B80BE32B-79E2-E842-8DB6-E7EE966D436B}"/>
              </a:ext>
            </a:extLst>
          </p:cNvPr>
          <p:cNvPicPr>
            <a:picLocks noChangeAspect="1"/>
          </p:cNvPicPr>
          <p:nvPr/>
        </p:nvPicPr>
        <p:blipFill>
          <a:blip r:embed="rId5"/>
          <a:stretch>
            <a:fillRect/>
          </a:stretch>
        </p:blipFill>
        <p:spPr>
          <a:xfrm>
            <a:off x="7047033" y="4476677"/>
            <a:ext cx="4619048" cy="485714"/>
          </a:xfrm>
          <a:prstGeom prst="rect">
            <a:avLst/>
          </a:prstGeom>
        </p:spPr>
      </p:pic>
      <p:sp>
        <p:nvSpPr>
          <p:cNvPr id="17" name="文本框 16">
            <a:extLst>
              <a:ext uri="{FF2B5EF4-FFF2-40B4-BE49-F238E27FC236}">
                <a16:creationId xmlns:a16="http://schemas.microsoft.com/office/drawing/2014/main" id="{FDB5E2B7-CE9E-CCC6-F564-8869A62C2666}"/>
              </a:ext>
            </a:extLst>
          </p:cNvPr>
          <p:cNvSpPr txBox="1"/>
          <p:nvPr/>
        </p:nvSpPr>
        <p:spPr>
          <a:xfrm>
            <a:off x="7047033" y="1967408"/>
            <a:ext cx="1031051" cy="369332"/>
          </a:xfrm>
          <a:prstGeom prst="rect">
            <a:avLst/>
          </a:prstGeom>
          <a:noFill/>
        </p:spPr>
        <p:txBody>
          <a:bodyPr wrap="none" rtlCol="0">
            <a:spAutoFit/>
          </a:bodyPr>
          <a:lstStyle/>
          <a:p>
            <a:r>
              <a:rPr lang="en-US" altLang="zh-CN" dirty="0"/>
              <a:t>Formula:</a:t>
            </a:r>
            <a:endParaRPr lang="zh-CN" altLang="en-US" dirty="0"/>
          </a:p>
        </p:txBody>
      </p:sp>
      <p:sp>
        <p:nvSpPr>
          <p:cNvPr id="18" name="文本框 17">
            <a:extLst>
              <a:ext uri="{FF2B5EF4-FFF2-40B4-BE49-F238E27FC236}">
                <a16:creationId xmlns:a16="http://schemas.microsoft.com/office/drawing/2014/main" id="{CBF8B7B0-B049-8748-06AC-A896C021AF8E}"/>
              </a:ext>
            </a:extLst>
          </p:cNvPr>
          <p:cNvSpPr txBox="1"/>
          <p:nvPr/>
        </p:nvSpPr>
        <p:spPr>
          <a:xfrm>
            <a:off x="7047033" y="4124493"/>
            <a:ext cx="697627" cy="369332"/>
          </a:xfrm>
          <a:prstGeom prst="rect">
            <a:avLst/>
          </a:prstGeom>
          <a:noFill/>
        </p:spPr>
        <p:txBody>
          <a:bodyPr wrap="none" rtlCol="0">
            <a:spAutoFit/>
          </a:bodyPr>
          <a:lstStyle/>
          <a:p>
            <a:r>
              <a:rPr lang="en-US" altLang="zh-CN" dirty="0"/>
              <a:t>Why:</a:t>
            </a:r>
            <a:endParaRPr lang="zh-CN" altLang="en-US" dirty="0"/>
          </a:p>
        </p:txBody>
      </p:sp>
      <p:sp>
        <p:nvSpPr>
          <p:cNvPr id="19" name="文本框 18">
            <a:extLst>
              <a:ext uri="{FF2B5EF4-FFF2-40B4-BE49-F238E27FC236}">
                <a16:creationId xmlns:a16="http://schemas.microsoft.com/office/drawing/2014/main" id="{328AC6B6-C7B0-CD2B-CEE6-EB1EFDEC7CA7}"/>
              </a:ext>
            </a:extLst>
          </p:cNvPr>
          <p:cNvSpPr txBox="1"/>
          <p:nvPr/>
        </p:nvSpPr>
        <p:spPr>
          <a:xfrm>
            <a:off x="7277536" y="4863381"/>
            <a:ext cx="3369512" cy="923330"/>
          </a:xfrm>
          <a:prstGeom prst="rect">
            <a:avLst/>
          </a:prstGeom>
          <a:noFill/>
        </p:spPr>
        <p:txBody>
          <a:bodyPr wrap="none" rtlCol="0">
            <a:spAutoFit/>
          </a:bodyPr>
          <a:lstStyle/>
          <a:p>
            <a:r>
              <a:rPr lang="en-US" altLang="zh-CN" dirty="0"/>
              <a:t>Easy to find the relative position</a:t>
            </a:r>
          </a:p>
          <a:p>
            <a:r>
              <a:rPr lang="en-US" altLang="zh-CN" dirty="0"/>
              <a:t>The range of value is [-1,1]</a:t>
            </a:r>
          </a:p>
          <a:p>
            <a:r>
              <a:rPr lang="en-US" altLang="zh-CN" dirty="0"/>
              <a:t>Different position, different vector</a:t>
            </a:r>
            <a:endParaRPr lang="zh-CN" altLang="en-US" dirty="0"/>
          </a:p>
        </p:txBody>
      </p:sp>
    </p:spTree>
    <p:extLst>
      <p:ext uri="{BB962C8B-B14F-4D97-AF65-F5344CB8AC3E}">
        <p14:creationId xmlns:p14="http://schemas.microsoft.com/office/powerpoint/2010/main" val="426581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2D96D2B-2742-E2E2-3D9F-90EFFA624273}"/>
              </a:ext>
            </a:extLst>
          </p:cNvPr>
          <p:cNvPicPr>
            <a:picLocks noChangeAspect="1"/>
          </p:cNvPicPr>
          <p:nvPr/>
        </p:nvPicPr>
        <p:blipFill>
          <a:blip r:embed="rId3"/>
          <a:stretch>
            <a:fillRect/>
          </a:stretch>
        </p:blipFill>
        <p:spPr>
          <a:xfrm>
            <a:off x="5720355" y="1368113"/>
            <a:ext cx="5533556" cy="4010164"/>
          </a:xfrm>
          <a:prstGeom prst="rect">
            <a:avLst/>
          </a:prstGeom>
        </p:spPr>
      </p:pic>
      <p:sp>
        <p:nvSpPr>
          <p:cNvPr id="2" name="标题 1">
            <a:extLst>
              <a:ext uri="{FF2B5EF4-FFF2-40B4-BE49-F238E27FC236}">
                <a16:creationId xmlns:a16="http://schemas.microsoft.com/office/drawing/2014/main" id="{95BC0AD4-495A-ABCF-B1E5-E076CF47BF63}"/>
              </a:ext>
            </a:extLst>
          </p:cNvPr>
          <p:cNvSpPr>
            <a:spLocks noGrp="1"/>
          </p:cNvSpPr>
          <p:nvPr>
            <p:ph type="title"/>
          </p:nvPr>
        </p:nvSpPr>
        <p:spPr/>
        <p:txBody>
          <a:bodyPr/>
          <a:lstStyle/>
          <a:p>
            <a:r>
              <a:rPr lang="en-US" altLang="zh-CN" sz="2400" b="1" dirty="0">
                <a:solidFill>
                  <a:schemeClr val="accent1"/>
                </a:solidFill>
                <a:latin typeface="+mj-lt"/>
                <a:ea typeface="微软雅黑" panose="020B0503020204020204" pitchFamily="34" charset="-122"/>
                <a:sym typeface="微软雅黑" panose="020B0503020204020204" pitchFamily="34" charset="-122"/>
              </a:rPr>
              <a:t>Scaled Dot-Product Attention</a:t>
            </a:r>
            <a:endParaRPr lang="zh-CN" altLang="en-US" dirty="0"/>
          </a:p>
        </p:txBody>
      </p:sp>
      <p:pic>
        <p:nvPicPr>
          <p:cNvPr id="4" name="图片 3">
            <a:extLst>
              <a:ext uri="{FF2B5EF4-FFF2-40B4-BE49-F238E27FC236}">
                <a16:creationId xmlns:a16="http://schemas.microsoft.com/office/drawing/2014/main" id="{DF7693C8-7BA4-D5CA-A9F7-4857B451F7C0}"/>
              </a:ext>
            </a:extLst>
          </p:cNvPr>
          <p:cNvPicPr>
            <a:picLocks noChangeAspect="1"/>
          </p:cNvPicPr>
          <p:nvPr/>
        </p:nvPicPr>
        <p:blipFill>
          <a:blip r:embed="rId4"/>
          <a:srcRect l="1" t="4507" r="9012"/>
          <a:stretch/>
        </p:blipFill>
        <p:spPr>
          <a:xfrm>
            <a:off x="697006" y="1708483"/>
            <a:ext cx="3191469" cy="4030579"/>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EAD46B0-FE3F-0FE5-1668-5C522CFFAE43}"/>
                  </a:ext>
                </a:extLst>
              </p:cNvPr>
              <p:cNvSpPr txBox="1"/>
              <p:nvPr/>
            </p:nvSpPr>
            <p:spPr>
              <a:xfrm>
                <a:off x="4283242" y="701092"/>
                <a:ext cx="6308202" cy="369332"/>
              </a:xfrm>
              <a:prstGeom prst="rect">
                <a:avLst/>
              </a:prstGeom>
              <a:noFill/>
            </p:spPr>
            <p:txBody>
              <a:bodyPr wrap="none" rtlCol="0">
                <a:spAutoFit/>
              </a:bodyPr>
              <a:lstStyle/>
              <a:p>
                <a:r>
                  <a:rPr lang="en-US" altLang="zh-CN" dirty="0"/>
                  <a:t>Q: For example: Any adjectives in front of me? dimension is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𝑑</m:t>
                        </m:r>
                      </m:e>
                      <m:sub>
                        <m:r>
                          <a:rPr lang="en-US" altLang="zh-CN" i="1" dirty="0" smtClean="0">
                            <a:latin typeface="Cambria Math" panose="02040503050406030204" pitchFamily="18" charset="0"/>
                          </a:rPr>
                          <m:t>𝑘</m:t>
                        </m:r>
                      </m:sub>
                    </m:sSub>
                  </m:oMath>
                </a14:m>
                <a:endParaRPr lang="zh-CN" altLang="en-US" dirty="0"/>
              </a:p>
            </p:txBody>
          </p:sp>
        </mc:Choice>
        <mc:Fallback xmlns="">
          <p:sp>
            <p:nvSpPr>
              <p:cNvPr id="5" name="文本框 4">
                <a:extLst>
                  <a:ext uri="{FF2B5EF4-FFF2-40B4-BE49-F238E27FC236}">
                    <a16:creationId xmlns:a16="http://schemas.microsoft.com/office/drawing/2014/main" id="{3EAD46B0-FE3F-0FE5-1668-5C522CFFAE43}"/>
                  </a:ext>
                </a:extLst>
              </p:cNvPr>
              <p:cNvSpPr txBox="1">
                <a:spLocks noRot="1" noChangeAspect="1" noMove="1" noResize="1" noEditPoints="1" noAdjustHandles="1" noChangeArrowheads="1" noChangeShapeType="1" noTextEdit="1"/>
              </p:cNvSpPr>
              <p:nvPr/>
            </p:nvSpPr>
            <p:spPr>
              <a:xfrm>
                <a:off x="4283242" y="701092"/>
                <a:ext cx="6308202" cy="369332"/>
              </a:xfrm>
              <a:prstGeom prst="rect">
                <a:avLst/>
              </a:prstGeom>
              <a:blipFill>
                <a:blip r:embed="rId5"/>
                <a:stretch>
                  <a:fillRect l="-870"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803513A-27F2-E378-F924-725882410FA4}"/>
                  </a:ext>
                </a:extLst>
              </p:cNvPr>
              <p:cNvSpPr txBox="1"/>
              <p:nvPr/>
            </p:nvSpPr>
            <p:spPr>
              <a:xfrm>
                <a:off x="4283242" y="1034331"/>
                <a:ext cx="5904245" cy="369332"/>
              </a:xfrm>
              <a:prstGeom prst="rect">
                <a:avLst/>
              </a:prstGeom>
              <a:noFill/>
            </p:spPr>
            <p:txBody>
              <a:bodyPr wrap="none" rtlCol="0">
                <a:spAutoFit/>
              </a:bodyPr>
              <a:lstStyle/>
              <a:p>
                <a:r>
                  <a:rPr lang="en-US" altLang="zh-CN" dirty="0"/>
                  <a:t>K: For example: I’m an adjective, I am there. dimension is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𝑑</m:t>
                        </m:r>
                      </m:e>
                      <m:sub>
                        <m:r>
                          <a:rPr lang="en-US" altLang="zh-CN" i="1" dirty="0" smtClean="0">
                            <a:latin typeface="Cambria Math" panose="02040503050406030204" pitchFamily="18" charset="0"/>
                          </a:rPr>
                          <m:t>𝑘</m:t>
                        </m:r>
                      </m:sub>
                    </m:sSub>
                  </m:oMath>
                </a14:m>
                <a:endParaRPr lang="zh-CN" altLang="en-US" dirty="0"/>
              </a:p>
            </p:txBody>
          </p:sp>
        </mc:Choice>
        <mc:Fallback xmlns="">
          <p:sp>
            <p:nvSpPr>
              <p:cNvPr id="6" name="文本框 5">
                <a:extLst>
                  <a:ext uri="{FF2B5EF4-FFF2-40B4-BE49-F238E27FC236}">
                    <a16:creationId xmlns:a16="http://schemas.microsoft.com/office/drawing/2014/main" id="{5803513A-27F2-E378-F924-725882410FA4}"/>
                  </a:ext>
                </a:extLst>
              </p:cNvPr>
              <p:cNvSpPr txBox="1">
                <a:spLocks noRot="1" noChangeAspect="1" noMove="1" noResize="1" noEditPoints="1" noAdjustHandles="1" noChangeArrowheads="1" noChangeShapeType="1" noTextEdit="1"/>
              </p:cNvSpPr>
              <p:nvPr/>
            </p:nvSpPr>
            <p:spPr>
              <a:xfrm>
                <a:off x="4283242" y="1034331"/>
                <a:ext cx="5904245" cy="369332"/>
              </a:xfrm>
              <a:prstGeom prst="rect">
                <a:avLst/>
              </a:prstGeom>
              <a:blipFill>
                <a:blip r:embed="rId6"/>
                <a:stretch>
                  <a:fillRect l="-930" t="-10000" b="-26667"/>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E797CCAC-3F3B-82A6-E92C-4871D0A1F59B}"/>
              </a:ext>
            </a:extLst>
          </p:cNvPr>
          <p:cNvPicPr>
            <a:picLocks noChangeAspect="1"/>
          </p:cNvPicPr>
          <p:nvPr/>
        </p:nvPicPr>
        <p:blipFill>
          <a:blip r:embed="rId7"/>
          <a:stretch>
            <a:fillRect/>
          </a:stretch>
        </p:blipFill>
        <p:spPr>
          <a:xfrm>
            <a:off x="4283242" y="1460174"/>
            <a:ext cx="6136105" cy="4030580"/>
          </a:xfrm>
          <a:prstGeom prst="rect">
            <a:avLst/>
          </a:prstGeom>
        </p:spPr>
      </p:pic>
      <p:sp>
        <p:nvSpPr>
          <p:cNvPr id="11" name="文本框 10">
            <a:extLst>
              <a:ext uri="{FF2B5EF4-FFF2-40B4-BE49-F238E27FC236}">
                <a16:creationId xmlns:a16="http://schemas.microsoft.com/office/drawing/2014/main" id="{A0979BC1-7115-466F-C2D0-6A11FF37E7F6}"/>
              </a:ext>
            </a:extLst>
          </p:cNvPr>
          <p:cNvSpPr txBox="1"/>
          <p:nvPr/>
        </p:nvSpPr>
        <p:spPr>
          <a:xfrm>
            <a:off x="4283242" y="6148504"/>
            <a:ext cx="6821098" cy="369332"/>
          </a:xfrm>
          <a:prstGeom prst="rect">
            <a:avLst/>
          </a:prstGeom>
          <a:noFill/>
        </p:spPr>
        <p:txBody>
          <a:bodyPr wrap="none" rtlCol="0">
            <a:spAutoFit/>
          </a:bodyPr>
          <a:lstStyle/>
          <a:p>
            <a:r>
              <a:rPr lang="en-US" altLang="zh-CN" dirty="0" err="1"/>
              <a:t>Softmax</a:t>
            </a:r>
            <a:r>
              <a:rPr lang="en-US" altLang="zh-CN" dirty="0"/>
              <a:t>: normalize the range to [0,1], and sum is 1, liking a probability</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C37BDE0-93B1-23B3-F1B2-178FE9733939}"/>
                  </a:ext>
                </a:extLst>
              </p:cNvPr>
              <p:cNvSpPr txBox="1"/>
              <p:nvPr/>
            </p:nvSpPr>
            <p:spPr>
              <a:xfrm>
                <a:off x="4283242" y="5454337"/>
                <a:ext cx="5224572" cy="369332"/>
              </a:xfrm>
              <a:prstGeom prst="rect">
                <a:avLst/>
              </a:prstGeom>
              <a:noFill/>
            </p:spPr>
            <p:txBody>
              <a:bodyPr wrap="none" rtlCol="0">
                <a:spAutoFit/>
              </a:bodyPr>
              <a:lstStyle/>
              <a:p>
                <a:r>
                  <a:rPr lang="en-US" altLang="zh-CN" dirty="0"/>
                  <a:t>Scale: For gradient of </a:t>
                </a:r>
                <a:r>
                  <a:rPr lang="en-US" altLang="zh-CN" dirty="0" err="1"/>
                  <a:t>softmax</a:t>
                </a:r>
                <a:r>
                  <a:rPr lang="en-US" altLang="zh-CN" dirty="0"/>
                  <a:t>, to divide the sqrt of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𝑑</m:t>
                        </m:r>
                      </m:e>
                      <m:sub>
                        <m:r>
                          <a:rPr lang="en-US" altLang="zh-CN" i="1" dirty="0" smtClean="0">
                            <a:latin typeface="Cambria Math" panose="02040503050406030204" pitchFamily="18" charset="0"/>
                          </a:rPr>
                          <m:t>𝑘</m:t>
                        </m:r>
                      </m:sub>
                    </m:sSub>
                  </m:oMath>
                </a14:m>
                <a:endParaRPr lang="zh-CN" altLang="en-US" dirty="0"/>
              </a:p>
            </p:txBody>
          </p:sp>
        </mc:Choice>
        <mc:Fallback xmlns="">
          <p:sp>
            <p:nvSpPr>
              <p:cNvPr id="14" name="文本框 13">
                <a:extLst>
                  <a:ext uri="{FF2B5EF4-FFF2-40B4-BE49-F238E27FC236}">
                    <a16:creationId xmlns:a16="http://schemas.microsoft.com/office/drawing/2014/main" id="{5C37BDE0-93B1-23B3-F1B2-178FE9733939}"/>
                  </a:ext>
                </a:extLst>
              </p:cNvPr>
              <p:cNvSpPr txBox="1">
                <a:spLocks noRot="1" noChangeAspect="1" noMove="1" noResize="1" noEditPoints="1" noAdjustHandles="1" noChangeArrowheads="1" noChangeShapeType="1" noTextEdit="1"/>
              </p:cNvSpPr>
              <p:nvPr/>
            </p:nvSpPr>
            <p:spPr>
              <a:xfrm>
                <a:off x="4283242" y="5454337"/>
                <a:ext cx="5224572" cy="369332"/>
              </a:xfrm>
              <a:prstGeom prst="rect">
                <a:avLst/>
              </a:prstGeom>
              <a:blipFill>
                <a:blip r:embed="rId8"/>
                <a:stretch>
                  <a:fillRect l="-1050" t="-10000" b="-26667"/>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173C55DD-4E68-DDEC-92CE-2596EA24ED97}"/>
              </a:ext>
            </a:extLst>
          </p:cNvPr>
          <p:cNvSpPr txBox="1"/>
          <p:nvPr/>
        </p:nvSpPr>
        <p:spPr>
          <a:xfrm>
            <a:off x="4283242" y="5779172"/>
            <a:ext cx="7248331" cy="369332"/>
          </a:xfrm>
          <a:prstGeom prst="rect">
            <a:avLst/>
          </a:prstGeom>
          <a:noFill/>
        </p:spPr>
        <p:txBody>
          <a:bodyPr wrap="none" rtlCol="0">
            <a:spAutoFit/>
          </a:bodyPr>
          <a:lstStyle/>
          <a:p>
            <a:r>
              <a:rPr lang="en-US" altLang="zh-CN" dirty="0"/>
              <a:t>Mask: Not learn</a:t>
            </a:r>
            <a:r>
              <a:rPr lang="zh-CN" altLang="en-US" dirty="0"/>
              <a:t> </a:t>
            </a:r>
            <a:r>
              <a:rPr lang="en-US" altLang="zh-CN" dirty="0"/>
              <a:t>from</a:t>
            </a:r>
            <a:r>
              <a:rPr lang="zh-CN" altLang="en-US" dirty="0"/>
              <a:t> </a:t>
            </a:r>
            <a:r>
              <a:rPr lang="en-US" altLang="zh-CN" dirty="0"/>
              <a:t>answer-&gt; setting to -</a:t>
            </a:r>
            <a:r>
              <a:rPr lang="zh-CN" altLang="en-US" dirty="0"/>
              <a:t>∞</a:t>
            </a:r>
            <a:r>
              <a:rPr lang="en-US" altLang="zh-CN" dirty="0"/>
              <a:t>; Improve computing efficiency </a:t>
            </a:r>
          </a:p>
        </p:txBody>
      </p:sp>
    </p:spTree>
    <p:extLst>
      <p:ext uri="{BB962C8B-B14F-4D97-AF65-F5344CB8AC3E}">
        <p14:creationId xmlns:p14="http://schemas.microsoft.com/office/powerpoint/2010/main" val="27295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485F5-4540-1BE3-03A9-F0937B7F834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3CD1423-D6A8-0AA1-D9BD-562307336386}"/>
              </a:ext>
            </a:extLst>
          </p:cNvPr>
          <p:cNvSpPr>
            <a:spLocks noGrp="1"/>
          </p:cNvSpPr>
          <p:nvPr>
            <p:ph type="title"/>
          </p:nvPr>
        </p:nvSpPr>
        <p:spPr/>
        <p:txBody>
          <a:bodyPr/>
          <a:lstStyle/>
          <a:p>
            <a:r>
              <a:rPr lang="en-US" altLang="zh-CN" sz="2400" b="1" dirty="0">
                <a:solidFill>
                  <a:schemeClr val="accent1"/>
                </a:solidFill>
                <a:latin typeface="+mj-lt"/>
                <a:ea typeface="微软雅黑" panose="020B0503020204020204" pitchFamily="34" charset="-122"/>
                <a:sym typeface="微软雅黑" panose="020B0503020204020204" pitchFamily="34" charset="-122"/>
              </a:rPr>
              <a:t>Scaled Dot-Product Attention</a:t>
            </a:r>
            <a:endParaRPr lang="zh-CN" altLang="en-US" dirty="0"/>
          </a:p>
        </p:txBody>
      </p:sp>
      <p:pic>
        <p:nvPicPr>
          <p:cNvPr id="7" name="图片 6">
            <a:extLst>
              <a:ext uri="{FF2B5EF4-FFF2-40B4-BE49-F238E27FC236}">
                <a16:creationId xmlns:a16="http://schemas.microsoft.com/office/drawing/2014/main" id="{ADD49025-7E4F-6D63-33F8-DD007C9FB7F9}"/>
              </a:ext>
            </a:extLst>
          </p:cNvPr>
          <p:cNvPicPr>
            <a:picLocks noChangeAspect="1"/>
          </p:cNvPicPr>
          <p:nvPr/>
        </p:nvPicPr>
        <p:blipFill>
          <a:blip r:embed="rId3"/>
          <a:stretch>
            <a:fillRect/>
          </a:stretch>
        </p:blipFill>
        <p:spPr>
          <a:xfrm>
            <a:off x="1036419" y="1251284"/>
            <a:ext cx="3934930" cy="1913021"/>
          </a:xfrm>
          <a:prstGeom prst="rect">
            <a:avLst/>
          </a:prstGeom>
        </p:spPr>
      </p:pic>
      <p:pic>
        <p:nvPicPr>
          <p:cNvPr id="9" name="图片 8">
            <a:extLst>
              <a:ext uri="{FF2B5EF4-FFF2-40B4-BE49-F238E27FC236}">
                <a16:creationId xmlns:a16="http://schemas.microsoft.com/office/drawing/2014/main" id="{F0FDA9AE-CCB9-B9BB-5376-19B5A492AB45}"/>
              </a:ext>
            </a:extLst>
          </p:cNvPr>
          <p:cNvPicPr>
            <a:picLocks noChangeAspect="1"/>
          </p:cNvPicPr>
          <p:nvPr/>
        </p:nvPicPr>
        <p:blipFill>
          <a:blip r:embed="rId4"/>
          <a:stretch>
            <a:fillRect/>
          </a:stretch>
        </p:blipFill>
        <p:spPr>
          <a:xfrm>
            <a:off x="1036419" y="3228974"/>
            <a:ext cx="3330058" cy="2630337"/>
          </a:xfrm>
          <a:prstGeom prst="rect">
            <a:avLst/>
          </a:prstGeom>
        </p:spPr>
      </p:pic>
      <p:sp>
        <p:nvSpPr>
          <p:cNvPr id="12" name="文本框 11">
            <a:extLst>
              <a:ext uri="{FF2B5EF4-FFF2-40B4-BE49-F238E27FC236}">
                <a16:creationId xmlns:a16="http://schemas.microsoft.com/office/drawing/2014/main" id="{C827A805-DF0F-F588-DEA0-A57A4456270F}"/>
              </a:ext>
            </a:extLst>
          </p:cNvPr>
          <p:cNvSpPr txBox="1"/>
          <p:nvPr/>
        </p:nvSpPr>
        <p:spPr>
          <a:xfrm>
            <a:off x="1036418" y="5923980"/>
            <a:ext cx="3330057" cy="646331"/>
          </a:xfrm>
          <a:prstGeom prst="rect">
            <a:avLst/>
          </a:prstGeom>
          <a:noFill/>
        </p:spPr>
        <p:txBody>
          <a:bodyPr wrap="square" rtlCol="0">
            <a:spAutoFit/>
          </a:bodyPr>
          <a:lstStyle/>
          <a:p>
            <a:r>
              <a:rPr lang="en-US" altLang="zh-CN" dirty="0"/>
              <a:t>Just to expand the next column when generate a token</a:t>
            </a:r>
            <a:endParaRPr lang="zh-CN" altLang="en-US" dirty="0"/>
          </a:p>
        </p:txBody>
      </p:sp>
      <p:pic>
        <p:nvPicPr>
          <p:cNvPr id="20" name="图片 19">
            <a:extLst>
              <a:ext uri="{FF2B5EF4-FFF2-40B4-BE49-F238E27FC236}">
                <a16:creationId xmlns:a16="http://schemas.microsoft.com/office/drawing/2014/main" id="{9FDC3A58-D435-488A-349A-67E72C2A6CD3}"/>
              </a:ext>
            </a:extLst>
          </p:cNvPr>
          <p:cNvPicPr>
            <a:picLocks noChangeAspect="1"/>
          </p:cNvPicPr>
          <p:nvPr/>
        </p:nvPicPr>
        <p:blipFill>
          <a:blip r:embed="rId5"/>
          <a:stretch>
            <a:fillRect/>
          </a:stretch>
        </p:blipFill>
        <p:spPr>
          <a:xfrm>
            <a:off x="5348366" y="1251285"/>
            <a:ext cx="5455992" cy="3065458"/>
          </a:xfrm>
          <a:prstGeom prst="rect">
            <a:avLst/>
          </a:prstGeom>
        </p:spPr>
      </p:pic>
      <p:sp>
        <p:nvSpPr>
          <p:cNvPr id="21" name="文本框 20">
            <a:extLst>
              <a:ext uri="{FF2B5EF4-FFF2-40B4-BE49-F238E27FC236}">
                <a16:creationId xmlns:a16="http://schemas.microsoft.com/office/drawing/2014/main" id="{506FDE5B-0313-9F7F-EA60-8D5F119CC803}"/>
              </a:ext>
            </a:extLst>
          </p:cNvPr>
          <p:cNvSpPr txBox="1"/>
          <p:nvPr/>
        </p:nvSpPr>
        <p:spPr>
          <a:xfrm>
            <a:off x="5237230" y="4316743"/>
            <a:ext cx="6394123" cy="369332"/>
          </a:xfrm>
          <a:prstGeom prst="rect">
            <a:avLst/>
          </a:prstGeom>
          <a:noFill/>
        </p:spPr>
        <p:txBody>
          <a:bodyPr wrap="none" rtlCol="0">
            <a:spAutoFit/>
          </a:bodyPr>
          <a:lstStyle/>
          <a:p>
            <a:r>
              <a:rPr lang="en-US" altLang="zh-CN" dirty="0"/>
              <a:t>V: For example: Transform the significance of vector as a adjective</a:t>
            </a:r>
            <a:endParaRPr lang="zh-CN" altLang="en-US" dirty="0"/>
          </a:p>
        </p:txBody>
      </p:sp>
      <p:pic>
        <p:nvPicPr>
          <p:cNvPr id="23" name="图片 22">
            <a:extLst>
              <a:ext uri="{FF2B5EF4-FFF2-40B4-BE49-F238E27FC236}">
                <a16:creationId xmlns:a16="http://schemas.microsoft.com/office/drawing/2014/main" id="{BEB9F82E-7D91-68F9-E80B-C0EA95CD3CA6}"/>
              </a:ext>
            </a:extLst>
          </p:cNvPr>
          <p:cNvPicPr>
            <a:picLocks noChangeAspect="1"/>
          </p:cNvPicPr>
          <p:nvPr/>
        </p:nvPicPr>
        <p:blipFill>
          <a:blip r:embed="rId6"/>
          <a:stretch>
            <a:fillRect/>
          </a:stretch>
        </p:blipFill>
        <p:spPr>
          <a:xfrm>
            <a:off x="5348366" y="4772614"/>
            <a:ext cx="2854176" cy="1668202"/>
          </a:xfrm>
          <a:prstGeom prst="rect">
            <a:avLst/>
          </a:prstGeom>
        </p:spPr>
      </p:pic>
      <p:sp>
        <p:nvSpPr>
          <p:cNvPr id="24" name="文本框 23">
            <a:extLst>
              <a:ext uri="{FF2B5EF4-FFF2-40B4-BE49-F238E27FC236}">
                <a16:creationId xmlns:a16="http://schemas.microsoft.com/office/drawing/2014/main" id="{9896114C-4DEB-BD42-58F2-B835FDE3719D}"/>
              </a:ext>
            </a:extLst>
          </p:cNvPr>
          <p:cNvSpPr txBox="1"/>
          <p:nvPr/>
        </p:nvSpPr>
        <p:spPr>
          <a:xfrm>
            <a:off x="8289265" y="5006550"/>
            <a:ext cx="3008387" cy="1200329"/>
          </a:xfrm>
          <a:prstGeom prst="rect">
            <a:avLst/>
          </a:prstGeom>
          <a:noFill/>
        </p:spPr>
        <p:txBody>
          <a:bodyPr wrap="square" rtlCol="0">
            <a:spAutoFit/>
          </a:bodyPr>
          <a:lstStyle/>
          <a:p>
            <a:r>
              <a:rPr lang="en-US" altLang="zh-CN" dirty="0"/>
              <a:t>low rank transformation: </a:t>
            </a:r>
          </a:p>
          <a:p>
            <a:r>
              <a:rPr lang="en-US" altLang="zh-CN" dirty="0"/>
              <a:t>Value down matrix</a:t>
            </a:r>
          </a:p>
          <a:p>
            <a:r>
              <a:rPr lang="en-US" altLang="zh-CN" dirty="0"/>
              <a:t>And</a:t>
            </a:r>
          </a:p>
          <a:p>
            <a:r>
              <a:rPr lang="en-US" altLang="zh-CN" dirty="0"/>
              <a:t>Value up matrix</a:t>
            </a:r>
            <a:endParaRPr lang="zh-CN" altLang="en-US" dirty="0"/>
          </a:p>
        </p:txBody>
      </p:sp>
    </p:spTree>
    <p:extLst>
      <p:ext uri="{BB962C8B-B14F-4D97-AF65-F5344CB8AC3E}">
        <p14:creationId xmlns:p14="http://schemas.microsoft.com/office/powerpoint/2010/main" val="69635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DA11-382B-A209-33F1-7B8B213E5A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1FB386-CD02-2E3A-D01E-174779A8E075}"/>
              </a:ext>
            </a:extLst>
          </p:cNvPr>
          <p:cNvSpPr>
            <a:spLocks noGrp="1"/>
          </p:cNvSpPr>
          <p:nvPr>
            <p:ph type="title"/>
          </p:nvPr>
        </p:nvSpPr>
        <p:spPr/>
        <p:txBody>
          <a:bodyPr/>
          <a:lstStyle/>
          <a:p>
            <a:r>
              <a:rPr lang="en-US" altLang="zh-CN" sz="2400" b="1" dirty="0">
                <a:solidFill>
                  <a:schemeClr val="accent1"/>
                </a:solidFill>
                <a:latin typeface="+mj-lt"/>
                <a:ea typeface="微软雅黑" panose="020B0503020204020204" pitchFamily="34" charset="-122"/>
                <a:sym typeface="微软雅黑" panose="020B0503020204020204" pitchFamily="34" charset="-122"/>
              </a:rPr>
              <a:t>Multi-Head Attention</a:t>
            </a:r>
            <a:endParaRPr lang="zh-CN" altLang="en-US" dirty="0"/>
          </a:p>
        </p:txBody>
      </p:sp>
      <p:pic>
        <p:nvPicPr>
          <p:cNvPr id="4" name="图片 3">
            <a:extLst>
              <a:ext uri="{FF2B5EF4-FFF2-40B4-BE49-F238E27FC236}">
                <a16:creationId xmlns:a16="http://schemas.microsoft.com/office/drawing/2014/main" id="{2CC8863E-2316-4D40-3C3E-5DE4FD63CA6A}"/>
              </a:ext>
            </a:extLst>
          </p:cNvPr>
          <p:cNvPicPr>
            <a:picLocks noChangeAspect="1"/>
          </p:cNvPicPr>
          <p:nvPr/>
        </p:nvPicPr>
        <p:blipFill>
          <a:blip r:embed="rId3"/>
          <a:stretch>
            <a:fillRect/>
          </a:stretch>
        </p:blipFill>
        <p:spPr>
          <a:xfrm>
            <a:off x="148281" y="1951780"/>
            <a:ext cx="5745892" cy="3465718"/>
          </a:xfrm>
          <a:prstGeom prst="rect">
            <a:avLst/>
          </a:prstGeom>
        </p:spPr>
      </p:pic>
      <p:pic>
        <p:nvPicPr>
          <p:cNvPr id="10" name="图片 9">
            <a:extLst>
              <a:ext uri="{FF2B5EF4-FFF2-40B4-BE49-F238E27FC236}">
                <a16:creationId xmlns:a16="http://schemas.microsoft.com/office/drawing/2014/main" id="{42CBF2D5-899A-7985-7272-99A49799656C}"/>
              </a:ext>
            </a:extLst>
          </p:cNvPr>
          <p:cNvPicPr>
            <a:picLocks noChangeAspect="1"/>
          </p:cNvPicPr>
          <p:nvPr/>
        </p:nvPicPr>
        <p:blipFill>
          <a:blip r:embed="rId4"/>
          <a:stretch>
            <a:fillRect/>
          </a:stretch>
        </p:blipFill>
        <p:spPr>
          <a:xfrm>
            <a:off x="6278321" y="1951780"/>
            <a:ext cx="5765398" cy="3465717"/>
          </a:xfrm>
          <a:prstGeom prst="rect">
            <a:avLst/>
          </a:prstGeom>
        </p:spPr>
      </p:pic>
      <p:sp>
        <p:nvSpPr>
          <p:cNvPr id="11" name="文本框 10">
            <a:extLst>
              <a:ext uri="{FF2B5EF4-FFF2-40B4-BE49-F238E27FC236}">
                <a16:creationId xmlns:a16="http://schemas.microsoft.com/office/drawing/2014/main" id="{B2686483-29BD-48D9-69C2-4C13EB991852}"/>
              </a:ext>
            </a:extLst>
          </p:cNvPr>
          <p:cNvSpPr txBox="1"/>
          <p:nvPr/>
        </p:nvSpPr>
        <p:spPr>
          <a:xfrm>
            <a:off x="1902940" y="5417497"/>
            <a:ext cx="2236574" cy="369332"/>
          </a:xfrm>
          <a:prstGeom prst="rect">
            <a:avLst/>
          </a:prstGeom>
          <a:noFill/>
        </p:spPr>
        <p:txBody>
          <a:bodyPr wrap="none" rtlCol="0">
            <a:spAutoFit/>
          </a:bodyPr>
          <a:lstStyle/>
          <a:p>
            <a:r>
              <a:rPr lang="en-US" altLang="zh-CN" dirty="0"/>
              <a:t>Multi-Head Attention</a:t>
            </a:r>
            <a:endParaRPr lang="zh-CN" altLang="en-US" dirty="0"/>
          </a:p>
        </p:txBody>
      </p:sp>
      <p:sp>
        <p:nvSpPr>
          <p:cNvPr id="13" name="文本框 12">
            <a:extLst>
              <a:ext uri="{FF2B5EF4-FFF2-40B4-BE49-F238E27FC236}">
                <a16:creationId xmlns:a16="http://schemas.microsoft.com/office/drawing/2014/main" id="{20AA1AE5-28EF-A34A-36B2-6DDD3C298C1F}"/>
              </a:ext>
            </a:extLst>
          </p:cNvPr>
          <p:cNvSpPr txBox="1"/>
          <p:nvPr/>
        </p:nvSpPr>
        <p:spPr>
          <a:xfrm>
            <a:off x="7702896" y="5417497"/>
            <a:ext cx="2916248" cy="369332"/>
          </a:xfrm>
          <a:prstGeom prst="rect">
            <a:avLst/>
          </a:prstGeom>
          <a:noFill/>
        </p:spPr>
        <p:txBody>
          <a:bodyPr wrap="none" rtlCol="0">
            <a:spAutoFit/>
          </a:bodyPr>
          <a:lstStyle/>
          <a:p>
            <a:r>
              <a:rPr lang="en-US" altLang="zh-CN" dirty="0"/>
              <a:t>Value map and Output matrix</a:t>
            </a:r>
            <a:endParaRPr lang="zh-CN" altLang="en-US" dirty="0"/>
          </a:p>
        </p:txBody>
      </p:sp>
    </p:spTree>
    <p:extLst>
      <p:ext uri="{BB962C8B-B14F-4D97-AF65-F5344CB8AC3E}">
        <p14:creationId xmlns:p14="http://schemas.microsoft.com/office/powerpoint/2010/main" val="229285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A700-B5A1-3C59-A916-1CCF117D12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DCE3E0A-A575-F18E-8909-C1FBBBF6F321}"/>
              </a:ext>
            </a:extLst>
          </p:cNvPr>
          <p:cNvSpPr>
            <a:spLocks noGrp="1"/>
          </p:cNvSpPr>
          <p:nvPr>
            <p:ph type="title"/>
          </p:nvPr>
        </p:nvSpPr>
        <p:spPr/>
        <p:txBody>
          <a:bodyPr/>
          <a:lstStyle/>
          <a:p>
            <a:r>
              <a:rPr lang="en-US" altLang="zh-CN" sz="2400" b="1" dirty="0">
                <a:solidFill>
                  <a:schemeClr val="accent1"/>
                </a:solidFill>
                <a:latin typeface="+mj-lt"/>
                <a:ea typeface="微软雅黑" panose="020B0503020204020204" pitchFamily="34" charset="-122"/>
                <a:sym typeface="微软雅黑" panose="020B0503020204020204" pitchFamily="34" charset="-122"/>
              </a:rPr>
              <a:t>Multi-Head Attention</a:t>
            </a:r>
            <a:endParaRPr lang="zh-CN" altLang="en-US" dirty="0"/>
          </a:p>
        </p:txBody>
      </p:sp>
      <p:pic>
        <p:nvPicPr>
          <p:cNvPr id="7" name="图片 6">
            <a:extLst>
              <a:ext uri="{FF2B5EF4-FFF2-40B4-BE49-F238E27FC236}">
                <a16:creationId xmlns:a16="http://schemas.microsoft.com/office/drawing/2014/main" id="{11F2D49F-81AF-0983-411D-06BAD8BDF987}"/>
              </a:ext>
            </a:extLst>
          </p:cNvPr>
          <p:cNvPicPr>
            <a:picLocks noChangeAspect="1"/>
          </p:cNvPicPr>
          <p:nvPr/>
        </p:nvPicPr>
        <p:blipFill>
          <a:blip r:embed="rId3"/>
          <a:stretch>
            <a:fillRect/>
          </a:stretch>
        </p:blipFill>
        <p:spPr>
          <a:xfrm>
            <a:off x="634095" y="1231891"/>
            <a:ext cx="10923809" cy="4942857"/>
          </a:xfrm>
          <a:prstGeom prst="rect">
            <a:avLst/>
          </a:prstGeom>
        </p:spPr>
      </p:pic>
    </p:spTree>
    <p:extLst>
      <p:ext uri="{BB962C8B-B14F-4D97-AF65-F5344CB8AC3E}">
        <p14:creationId xmlns:p14="http://schemas.microsoft.com/office/powerpoint/2010/main" val="2676118170"/>
      </p:ext>
    </p:extLst>
  </p:cSld>
  <p:clrMapOvr>
    <a:masterClrMapping/>
  </p:clrMapOvr>
</p:sld>
</file>

<file path=ppt/theme/theme1.xml><?xml version="1.0" encoding="utf-8"?>
<a:theme xmlns:a="http://schemas.openxmlformats.org/drawingml/2006/main" name="Office Theme">
  <a:themeElements>
    <a:clrScheme name="自定义 188">
      <a:dk1>
        <a:sysClr val="windowText" lastClr="000000"/>
      </a:dk1>
      <a:lt1>
        <a:sysClr val="window" lastClr="FFFFFF"/>
      </a:lt1>
      <a:dk2>
        <a:srgbClr val="44546A"/>
      </a:dk2>
      <a:lt2>
        <a:srgbClr val="E7E6E6"/>
      </a:lt2>
      <a:accent1>
        <a:srgbClr val="68246D"/>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imes_雅黑">
      <a:majorFont>
        <a:latin typeface="Times New Roman"/>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6569</TotalTime>
  <Words>2267</Words>
  <Application>Microsoft Office PowerPoint</Application>
  <PresentationFormat>宽屏</PresentationFormat>
  <Paragraphs>126</Paragraphs>
  <Slides>12</Slides>
  <Notes>10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微软雅黑</vt:lpstr>
      <vt:lpstr>等线</vt:lpstr>
      <vt:lpstr>Arial</vt:lpstr>
      <vt:lpstr>Cambria Math</vt:lpstr>
      <vt:lpstr>Times New Roman</vt:lpstr>
      <vt:lpstr>Office Theme</vt:lpstr>
      <vt:lpstr>PowerPoint 演示文稿</vt:lpstr>
      <vt:lpstr>PowerPoint 演示文稿</vt:lpstr>
      <vt:lpstr>Total Architecture</vt:lpstr>
      <vt:lpstr>Input&amp;Output Embedding</vt:lpstr>
      <vt:lpstr>Positional Encoding</vt:lpstr>
      <vt:lpstr>Scaled Dot-Product Attention</vt:lpstr>
      <vt:lpstr>Scaled Dot-Product Attention</vt:lpstr>
      <vt:lpstr>Multi-Head Attention</vt:lpstr>
      <vt:lpstr>Multi-Head Attention</vt:lpstr>
      <vt:lpstr>MLP Multilayer Perception</vt:lpstr>
      <vt:lpstr>MLP Multilayer Perception</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peaterq</dc:creator>
  <cp:lastModifiedBy>祯帅 尹</cp:lastModifiedBy>
  <cp:revision>118</cp:revision>
  <dcterms:created xsi:type="dcterms:W3CDTF">2019-06-09T06:58:57Z</dcterms:created>
  <dcterms:modified xsi:type="dcterms:W3CDTF">2024-11-12T12:11:46Z</dcterms:modified>
</cp:coreProperties>
</file>